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2"/>
  </p:sldMasterIdLst>
  <p:notesMasterIdLst>
    <p:notesMasterId r:id="rId80"/>
  </p:notesMasterIdLst>
  <p:handoutMasterIdLst>
    <p:handoutMasterId r:id="rId81"/>
  </p:handoutMasterIdLst>
  <p:sldIdLst>
    <p:sldId id="394" r:id="rId3"/>
    <p:sldId id="473" r:id="rId4"/>
    <p:sldId id="553" r:id="rId5"/>
    <p:sldId id="475" r:id="rId6"/>
    <p:sldId id="476" r:id="rId7"/>
    <p:sldId id="477" r:id="rId8"/>
    <p:sldId id="554" r:id="rId9"/>
    <p:sldId id="479" r:id="rId10"/>
    <p:sldId id="558" r:id="rId11"/>
    <p:sldId id="506" r:id="rId12"/>
    <p:sldId id="507" r:id="rId13"/>
    <p:sldId id="559" r:id="rId14"/>
    <p:sldId id="566" r:id="rId15"/>
    <p:sldId id="568" r:id="rId16"/>
    <p:sldId id="569" r:id="rId17"/>
    <p:sldId id="567" r:id="rId18"/>
    <p:sldId id="589" r:id="rId19"/>
    <p:sldId id="511" r:id="rId20"/>
    <p:sldId id="557" r:id="rId21"/>
    <p:sldId id="512" r:id="rId22"/>
    <p:sldId id="513" r:id="rId23"/>
    <p:sldId id="514" r:id="rId24"/>
    <p:sldId id="592" r:id="rId25"/>
    <p:sldId id="600" r:id="rId26"/>
    <p:sldId id="591" r:id="rId27"/>
    <p:sldId id="563" r:id="rId28"/>
    <p:sldId id="565" r:id="rId29"/>
    <p:sldId id="564" r:id="rId30"/>
    <p:sldId id="593" r:id="rId31"/>
    <p:sldId id="590" r:id="rId32"/>
    <p:sldId id="555" r:id="rId33"/>
    <p:sldId id="571" r:id="rId34"/>
    <p:sldId id="594" r:id="rId35"/>
    <p:sldId id="588" r:id="rId36"/>
    <p:sldId id="587" r:id="rId37"/>
    <p:sldId id="573" r:id="rId38"/>
    <p:sldId id="595" r:id="rId39"/>
    <p:sldId id="522" r:id="rId40"/>
    <p:sldId id="597" r:id="rId41"/>
    <p:sldId id="575" r:id="rId42"/>
    <p:sldId id="577" r:id="rId43"/>
    <p:sldId id="576" r:id="rId44"/>
    <p:sldId id="551" r:id="rId45"/>
    <p:sldId id="527" r:id="rId46"/>
    <p:sldId id="529" r:id="rId47"/>
    <p:sldId id="598" r:id="rId48"/>
    <p:sldId id="578" r:id="rId49"/>
    <p:sldId id="599" r:id="rId50"/>
    <p:sldId id="579" r:id="rId51"/>
    <p:sldId id="601" r:id="rId52"/>
    <p:sldId id="585" r:id="rId53"/>
    <p:sldId id="533" r:id="rId54"/>
    <p:sldId id="580" r:id="rId55"/>
    <p:sldId id="602" r:id="rId56"/>
    <p:sldId id="603" r:id="rId57"/>
    <p:sldId id="552" r:id="rId58"/>
    <p:sldId id="535" r:id="rId59"/>
    <p:sldId id="536" r:id="rId60"/>
    <p:sldId id="538" r:id="rId61"/>
    <p:sldId id="539" r:id="rId62"/>
    <p:sldId id="541" r:id="rId63"/>
    <p:sldId id="543" r:id="rId64"/>
    <p:sldId id="544" r:id="rId65"/>
    <p:sldId id="545" r:id="rId66"/>
    <p:sldId id="546" r:id="rId67"/>
    <p:sldId id="581" r:id="rId68"/>
    <p:sldId id="604" r:id="rId69"/>
    <p:sldId id="605" r:id="rId70"/>
    <p:sldId id="582" r:id="rId71"/>
    <p:sldId id="606" r:id="rId72"/>
    <p:sldId id="583" r:id="rId73"/>
    <p:sldId id="607" r:id="rId74"/>
    <p:sldId id="608" r:id="rId75"/>
    <p:sldId id="421" r:id="rId76"/>
    <p:sldId id="502" r:id="rId77"/>
    <p:sldId id="289" r:id="rId78"/>
    <p:sldId id="500" r:id="rId7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BFFD151-C246-4596-94B8-DC1D4E4B8BDB}">
          <p14:sldIdLst>
            <p14:sldId id="394"/>
            <p14:sldId id="473"/>
          </p14:sldIdLst>
        </p14:section>
        <p14:section name="What is High-Quality Code?" id="{561D12F6-8ADA-4BEE-A8A4-B542F40B05D1}">
          <p14:sldIdLst>
            <p14:sldId id="553"/>
            <p14:sldId id="475"/>
            <p14:sldId id="476"/>
            <p14:sldId id="477"/>
            <p14:sldId id="554"/>
            <p14:sldId id="479"/>
            <p14:sldId id="558"/>
          </p14:sldIdLst>
        </p14:section>
        <p14:section name="Identifier Naming and Code Formatting" id="{F5E425BD-224D-4B7F-8AE3-9D5C8A809324}">
          <p14:sldIdLst>
            <p14:sldId id="506"/>
            <p14:sldId id="507"/>
            <p14:sldId id="559"/>
            <p14:sldId id="566"/>
            <p14:sldId id="568"/>
            <p14:sldId id="569"/>
            <p14:sldId id="567"/>
            <p14:sldId id="589"/>
            <p14:sldId id="511"/>
          </p14:sldIdLst>
        </p14:section>
        <p14:section name="Code Formatting" id="{BD2EA4FA-3930-4BC8-9D24-C7E8761ADDA2}">
          <p14:sldIdLst>
            <p14:sldId id="557"/>
            <p14:sldId id="512"/>
            <p14:sldId id="513"/>
            <p14:sldId id="514"/>
            <p14:sldId id="592"/>
            <p14:sldId id="600"/>
            <p14:sldId id="591"/>
          </p14:sldIdLst>
        </p14:section>
        <p14:section name="Comments and Code Documentation" id="{CAF7E529-E687-4CE6-AA6C-A9CA5B26937F}">
          <p14:sldIdLst>
            <p14:sldId id="563"/>
            <p14:sldId id="565"/>
            <p14:sldId id="564"/>
            <p14:sldId id="593"/>
            <p14:sldId id="590"/>
          </p14:sldIdLst>
        </p14:section>
        <p14:section name="Organizing Data Correctly" id="{8F4AABDF-C553-4C34-BE1D-AE5C6E77CAE4}">
          <p14:sldIdLst>
            <p14:sldId id="555"/>
            <p14:sldId id="571"/>
            <p14:sldId id="594"/>
            <p14:sldId id="588"/>
            <p14:sldId id="587"/>
            <p14:sldId id="573"/>
            <p14:sldId id="595"/>
            <p14:sldId id="522"/>
            <p14:sldId id="597"/>
            <p14:sldId id="575"/>
            <p14:sldId id="577"/>
            <p14:sldId id="576"/>
            <p14:sldId id="551"/>
          </p14:sldIdLst>
        </p14:section>
        <p14:section name="High-Quality Methods" id="{01F54A4F-05D8-495E-8F54-0337F5C84629}">
          <p14:sldIdLst>
            <p14:sldId id="527"/>
            <p14:sldId id="529"/>
            <p14:sldId id="598"/>
            <p14:sldId id="578"/>
            <p14:sldId id="599"/>
            <p14:sldId id="579"/>
            <p14:sldId id="601"/>
          </p14:sldIdLst>
        </p14:section>
        <p14:section name="High-Quality Classes" id="{3C24429E-5D72-4249-BE44-911BDF67FCC7}">
          <p14:sldIdLst>
            <p14:sldId id="585"/>
            <p14:sldId id="533"/>
            <p14:sldId id="580"/>
            <p14:sldId id="602"/>
            <p14:sldId id="603"/>
            <p14:sldId id="552"/>
          </p14:sldIdLst>
        </p14:section>
        <p14:section name="Refactoring" id="{1D3BA1D9-F59C-4DEA-84D5-439C156C211E}">
          <p14:sldIdLst>
            <p14:sldId id="535"/>
            <p14:sldId id="536"/>
            <p14:sldId id="538"/>
            <p14:sldId id="539"/>
            <p14:sldId id="541"/>
          </p14:sldIdLst>
        </p14:section>
        <p14:section name="Refactoring Patterns" id="{3B7AD48C-D567-41B4-AEB7-9A05A4FDDEE7}">
          <p14:sldIdLst>
            <p14:sldId id="543"/>
            <p14:sldId id="544"/>
            <p14:sldId id="545"/>
          </p14:sldIdLst>
        </p14:section>
        <p14:section name="Refactoring Levels" id="{E24D2489-0F37-40D2-9D43-4D7CBB12E6C6}">
          <p14:sldIdLst>
            <p14:sldId id="546"/>
            <p14:sldId id="581"/>
            <p14:sldId id="604"/>
            <p14:sldId id="605"/>
            <p14:sldId id="582"/>
            <p14:sldId id="606"/>
            <p14:sldId id="583"/>
            <p14:sldId id="607"/>
            <p14:sldId id="608"/>
          </p14:sldIdLst>
        </p14:section>
        <p14:section name="Conclusion" id="{A1CE8DF1-BA35-4B48-B64B-4B99E9F19B6C}">
          <p14:sldIdLst>
            <p14:sldId id="421"/>
            <p14:sldId id="502"/>
            <p14:sldId id="289"/>
            <p14:sldId id="5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816D"/>
    <a:srgbClr val="A3ABBC"/>
    <a:srgbClr val="32737E"/>
    <a:srgbClr val="38808C"/>
    <a:srgbClr val="000000"/>
    <a:srgbClr val="6999A3"/>
    <a:srgbClr val="5E919B"/>
    <a:srgbClr val="A6C4E2"/>
    <a:srgbClr val="2F6B75"/>
    <a:srgbClr val="4193A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71" autoAdjust="0"/>
    <p:restoredTop sz="94533" autoAdjust="0"/>
  </p:normalViewPr>
  <p:slideViewPr>
    <p:cSldViewPr>
      <p:cViewPr varScale="1">
        <p:scale>
          <a:sx n="81" d="100"/>
          <a:sy n="81" d="100"/>
        </p:scale>
        <p:origin x="571" y="4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2" d="100"/>
          <a:sy n="62" d="100"/>
        </p:scale>
        <p:origin x="3154" y="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theme" Target="theme/theme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notesMaster" Target="notesMasters/notesMaster1.xml"/><Relationship Id="rId85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61" Type="http://schemas.openxmlformats.org/officeDocument/2006/relationships/slide" Target="slides/slide59.xml"/><Relationship Id="rId8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16-Sep-2022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90412"/>
            <a:ext cx="6381328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381328" y="8890412"/>
            <a:ext cx="47508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1T13:37:15.4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1T13:37:21.7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</inkml:trace>
</inkml:ink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16-Sep-2022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890412"/>
            <a:ext cx="630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890412"/>
            <a:ext cx="54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25D0BB4E-12EA-7129-C681-3814ED0C0F0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0412"/>
            <a:ext cx="630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050757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D6E1ED7C-6040-4445-43F6-B33646C52E4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0412"/>
            <a:ext cx="630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518390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714AD99D-6DCC-A3C1-EC52-FF10CD5B23B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0412"/>
            <a:ext cx="630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718700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C8FD972-A481-4873-9046-7B59196746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6308999" y="8890412"/>
            <a:ext cx="547414" cy="252000"/>
          </a:xfrm>
        </p:spPr>
        <p:txBody>
          <a:bodyPr/>
          <a:lstStyle/>
          <a:p>
            <a:fld id="{3EBA5BD7-F043-4D1B-AA17-CD412FC534DE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5AD3195E-5D57-D175-2E8D-5582B10424A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0412"/>
            <a:ext cx="630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989781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E563761E-B608-4EA1-8A3B-9656307467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6308999" y="8890412"/>
            <a:ext cx="547414" cy="252000"/>
          </a:xfrm>
        </p:spPr>
        <p:txBody>
          <a:bodyPr/>
          <a:lstStyle/>
          <a:p>
            <a:fld id="{3EBA5BD7-F043-4D1B-AA17-CD412FC534DE}" type="slidenum">
              <a:rPr lang="en-US" smtClean="0"/>
              <a:pPr/>
              <a:t>76</a:t>
            </a:fld>
            <a:endParaRPr lang="en-US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2B5BCEB7-E48C-B4B6-3DE7-9364A4408DF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0412"/>
            <a:ext cx="630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319440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77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17F6D8-BC4E-DC88-DB50-94F8B7952F9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0412"/>
            <a:ext cx="630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131822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oftuni.org/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26268" y="6781800"/>
            <a:ext cx="12215093" cy="180611"/>
          </a:xfrm>
          <a:prstGeom prst="rect">
            <a:avLst/>
          </a:prstGeom>
          <a:solidFill>
            <a:srgbClr val="50A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1" name="Company Web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73270" y="6189708"/>
            <a:ext cx="2950749" cy="351497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rgbClr val="38808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0" name="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73270" y="5807428"/>
            <a:ext cx="2950749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rgbClr val="32737E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pic>
        <p:nvPicPr>
          <p:cNvPr id="11" name="Picture Logo SoftUni" descr="SoftUni logo">
            <a:extLst>
              <a:ext uri="{FF2B5EF4-FFF2-40B4-BE49-F238E27FC236}">
                <a16:creationId xmlns:a16="http://schemas.microsoft.com/office/drawing/2014/main" id="{0DFB9743-7B88-4712-8A60-AD79FDAB60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999" y="5958860"/>
            <a:ext cx="1812856" cy="627064"/>
          </a:xfrm>
          <a:prstGeom prst="rect">
            <a:avLst/>
          </a:prstGeom>
        </p:spPr>
      </p:pic>
      <p:pic>
        <p:nvPicPr>
          <p:cNvPr id="8" name="Picture Logo Software University">
            <a:extLst>
              <a:ext uri="{FF2B5EF4-FFF2-40B4-BE49-F238E27FC236}">
                <a16:creationId xmlns:a16="http://schemas.microsoft.com/office/drawing/2014/main" id="{38F8E1A2-DB16-475C-A4E6-0345065D3E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73965" y="6010242"/>
            <a:ext cx="1859441" cy="524301"/>
          </a:xfrm>
          <a:prstGeom prst="rect">
            <a:avLst/>
          </a:prstGeom>
        </p:spPr>
      </p:pic>
      <p:pic>
        <p:nvPicPr>
          <p:cNvPr id="20" name="Picture Logo SoftUni Svetlina" descr="A picture containing circuit, drawing&#10;&#10;Description automatically generated">
            <a:extLst>
              <a:ext uri="{FF2B5EF4-FFF2-40B4-BE49-F238E27FC236}">
                <a16:creationId xmlns:a16="http://schemas.microsoft.com/office/drawing/2014/main" id="{1E6AE6B1-34A6-9141-8CDD-1A493A0F7EF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9" y="5995518"/>
            <a:ext cx="1669830" cy="553748"/>
          </a:xfrm>
          <a:prstGeom prst="rect">
            <a:avLst/>
          </a:prstGeom>
          <a:noFill/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61572" y="5432479"/>
            <a:ext cx="3704648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rgbClr val="32737E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61572" y="4940540"/>
            <a:ext cx="3704648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rgbClr val="2F6B75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23817" y="2710067"/>
            <a:ext cx="5437955" cy="208708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1572" y="1308887"/>
            <a:ext cx="10962447" cy="121728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rgbClr val="2F6B75"/>
                </a:solidFill>
              </a:defRPr>
            </a:lvl1pPr>
          </a:lstStyle>
          <a:p>
            <a:r>
              <a:rPr lang="en-GB" dirty="0"/>
              <a:t>Presentation Subtitle</a:t>
            </a:r>
            <a:endParaRPr lang="bg-BG" dirty="0"/>
          </a:p>
          <a:p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572" y="254857"/>
            <a:ext cx="10962447" cy="953212"/>
          </a:xfrm>
          <a:ln>
            <a:noFill/>
          </a:ln>
        </p:spPr>
        <p:txBody>
          <a:bodyPr>
            <a:normAutofit/>
          </a:bodyPr>
          <a:lstStyle>
            <a:lvl1pPr algn="ctr">
              <a:defRPr sz="5400">
                <a:solidFill>
                  <a:srgbClr val="38808C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879751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">
            <a:extLst>
              <a:ext uri="{FF2B5EF4-FFF2-40B4-BE49-F238E27FC236}">
                <a16:creationId xmlns:a16="http://schemas.microsoft.com/office/drawing/2014/main" id="{276F95FD-F5E4-4941-B628-46A2031FAE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Bottom"/>
          <p:cNvSpPr/>
          <p:nvPr/>
        </p:nvSpPr>
        <p:spPr>
          <a:xfrm>
            <a:off x="1" y="6237312"/>
            <a:ext cx="12188825" cy="620691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428" y="1195930"/>
            <a:ext cx="5760044" cy="4929410"/>
          </a:xfrm>
        </p:spPr>
        <p:txBody>
          <a:bodyPr/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352" y="1195930"/>
            <a:ext cx="5760044" cy="4929410"/>
          </a:xfrm>
        </p:spPr>
        <p:txBody>
          <a:bodyPr/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Bottom"/>
          <p:cNvSpPr/>
          <p:nvPr/>
        </p:nvSpPr>
        <p:spPr>
          <a:xfrm>
            <a:off x="5160306" y="4816202"/>
            <a:ext cx="1868214" cy="1868701"/>
          </a:xfrm>
          <a:prstGeom prst="ellipse">
            <a:avLst/>
          </a:prstGeom>
          <a:solidFill>
            <a:srgbClr val="4193A1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7" name="Logo SoftUni Svetlina Down">
            <a:extLst>
              <a:ext uri="{FF2B5EF4-FFF2-40B4-BE49-F238E27FC236}">
                <a16:creationId xmlns:a16="http://schemas.microsoft.com/office/drawing/2014/main" id="{F0DB679B-864B-DE4C-8CE8-CCCA66F0C9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71893" y="5110630"/>
            <a:ext cx="1060087" cy="1250664"/>
          </a:xfrm>
          <a:prstGeom prst="rect">
            <a:avLst/>
          </a:prstGeom>
        </p:spPr>
      </p:pic>
      <p:pic>
        <p:nvPicPr>
          <p:cNvPr id="3" name="Logo SoftUni Svetlina">
            <a:extLst>
              <a:ext uri="{FF2B5EF4-FFF2-40B4-BE49-F238E27FC236}">
                <a16:creationId xmlns:a16="http://schemas.microsoft.com/office/drawing/2014/main" id="{912DE2F3-D132-445C-A9AD-F9E1168E1B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63587" y="198529"/>
            <a:ext cx="1935481" cy="687096"/>
          </a:xfrm>
          <a:prstGeom prst="rect">
            <a:avLst/>
          </a:prstGeom>
          <a:noFill/>
        </p:spPr>
      </p:pic>
      <p:sp>
        <p:nvSpPr>
          <p:cNvPr id="13" name="Rectangle Top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0" y="0"/>
            <a:ext cx="12192000" cy="1095376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8" name="Logo SoftUni Svetlina">
            <a:extLst>
              <a:ext uri="{FF2B5EF4-FFF2-40B4-BE49-F238E27FC236}">
                <a16:creationId xmlns:a16="http://schemas.microsoft.com/office/drawing/2014/main" id="{17685F87-8495-4C56-8C0B-FFC13CD664C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9023" y="198529"/>
            <a:ext cx="1935481" cy="687096"/>
          </a:xfrm>
          <a:prstGeom prst="rect">
            <a:avLst/>
          </a:prstGeom>
          <a:noFill/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355" y="100750"/>
            <a:ext cx="9792489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79393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9969" y="6444000"/>
            <a:ext cx="367318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7812" y="1353867"/>
            <a:ext cx="7424300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356" y="1355077"/>
            <a:ext cx="3888360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036" indent="0">
              <a:buNone/>
              <a:defRPr sz="3730"/>
            </a:lvl2pPr>
            <a:lvl3pPr marL="1218072" indent="0">
              <a:buNone/>
              <a:defRPr sz="3197"/>
            </a:lvl3pPr>
            <a:lvl4pPr marL="1827109" indent="0">
              <a:buNone/>
              <a:defRPr sz="2664"/>
            </a:lvl4pPr>
            <a:lvl5pPr marL="2436145" indent="0">
              <a:buNone/>
              <a:defRPr sz="2664"/>
            </a:lvl5pPr>
            <a:lvl6pPr marL="3045182" indent="0">
              <a:buNone/>
              <a:defRPr sz="2664"/>
            </a:lvl6pPr>
            <a:lvl7pPr marL="3654218" indent="0">
              <a:buNone/>
              <a:defRPr sz="2664"/>
            </a:lvl7pPr>
            <a:lvl8pPr marL="4263254" indent="0">
              <a:buNone/>
              <a:defRPr sz="2664"/>
            </a:lvl8pPr>
            <a:lvl9pPr marL="4872290" indent="0">
              <a:buNone/>
              <a:defRPr sz="2664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6703" y="1748999"/>
            <a:ext cx="239938" cy="3360000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defTabSz="913852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398" b="0" i="0" u="none" strike="noStrike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8713" y="1355073"/>
            <a:ext cx="47988" cy="5502926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defTabSz="913852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398" b="0" i="0" u="none" strike="noStrike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88825" cy="136518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defTabSz="913852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398" b="0" i="0" u="none" strike="noStrike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3624" cy="1095376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defTabSz="913852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398" b="0" i="0" u="none" strike="noStrike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356" y="100750"/>
            <a:ext cx="979248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Logo SoftUni Svetlina">
            <a:extLst>
              <a:ext uri="{FF2B5EF4-FFF2-40B4-BE49-F238E27FC236}">
                <a16:creationId xmlns:a16="http://schemas.microsoft.com/office/drawing/2014/main" id="{1D0DF03B-A878-4127-9C21-2751496425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9023" y="198529"/>
            <a:ext cx="1935481" cy="68709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58425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2000" cy="487230"/>
          </a:xfrm>
          <a:prstGeom prst="rect">
            <a:avLst/>
          </a:prstGeom>
          <a:solidFill>
            <a:srgbClr val="38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defTabSz="913852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398" b="0" i="0" u="none" strike="noStrike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0971" y="6454759"/>
            <a:ext cx="11966883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 noProof="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https://softuni.org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399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Logo SoftUni Svetlina" descr="A picture containing circuit, drawing&#10;&#10;Description automatically generated">
            <a:extLst>
              <a:ext uri="{FF2B5EF4-FFF2-40B4-BE49-F238E27FC236}">
                <a16:creationId xmlns:a16="http://schemas.microsoft.com/office/drawing/2014/main" id="{D39F69C8-AC8D-4DD2-BDDC-0C2189974C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128" y="198529"/>
            <a:ext cx="2071940" cy="687096"/>
          </a:xfrm>
          <a:prstGeom prst="rect">
            <a:avLst/>
          </a:prstGeom>
          <a:noFill/>
        </p:spPr>
      </p:pic>
      <p:sp>
        <p:nvSpPr>
          <p:cNvPr id="37" name="Title 8">
            <a:extLst>
              <a:ext uri="{FF2B5EF4-FFF2-40B4-BE49-F238E27FC236}">
                <a16:creationId xmlns:a16="http://schemas.microsoft.com/office/drawing/2014/main" id="{2E2609AE-35F4-489D-975E-CF0D197508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8430" y="2420888"/>
            <a:ext cx="9426502" cy="1573630"/>
          </a:xfrm>
        </p:spPr>
        <p:txBody>
          <a:bodyPr vert="horz" wrap="none" lIns="0" tIns="0" rIns="0" bIns="0" rtlCol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>
            <a:lvl1pPr algn="ctr">
              <a:defRPr kumimoji="0" lang="en-US" sz="13800" i="0" u="none" strike="noStrike" cap="none" spc="0" normalizeH="0" baseline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defRPr>
            </a:lvl1pPr>
          </a:lstStyle>
          <a:p>
            <a:pPr marL="0" marR="0" lvl="0" indent="0" defTabSz="913852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tabLst/>
            </a:pPr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7601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9969" y="6507000"/>
            <a:ext cx="367318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52370" y="1186308"/>
            <a:ext cx="9182402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7"/>
            </a:lvl1pPr>
            <a:lvl2pPr marL="989684" marR="0" indent="-380648" algn="l" defTabSz="1218072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320" algn="l"/>
              </a:tabLst>
              <a:defRPr sz="2799"/>
            </a:lvl2pPr>
            <a:lvl3pPr>
              <a:buClr>
                <a:schemeClr val="tx1"/>
              </a:buClr>
              <a:defRPr/>
            </a:lvl3pPr>
          </a:lstStyle>
          <a:p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2000" cy="1095376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defTabSz="913852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398" b="0" i="0" u="none" strike="noStrike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41" y="108873"/>
            <a:ext cx="9810603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Logo SoftUni Svetlina">
            <a:extLst>
              <a:ext uri="{FF2B5EF4-FFF2-40B4-BE49-F238E27FC236}">
                <a16:creationId xmlns:a16="http://schemas.microsoft.com/office/drawing/2014/main" id="{BEBA2AEF-336F-4FB2-B20E-2AF89A0A92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9023" y="198529"/>
            <a:ext cx="1935481" cy="687096"/>
          </a:xfrm>
          <a:prstGeom prst="rect">
            <a:avLst/>
          </a:prstGeom>
          <a:noFill/>
        </p:spPr>
      </p:pic>
      <p:pic>
        <p:nvPicPr>
          <p:cNvPr id="4" name="Picture Logo SoftUni" descr="SoftUni logo">
            <a:extLst>
              <a:ext uri="{FF2B5EF4-FFF2-40B4-BE49-F238E27FC236}">
                <a16:creationId xmlns:a16="http://schemas.microsoft.com/office/drawing/2014/main" id="{395A5610-F911-4C31-BF1F-F30F8766C3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692" y="4998779"/>
            <a:ext cx="1812856" cy="627064"/>
          </a:xfrm>
          <a:prstGeom prst="rect">
            <a:avLst/>
          </a:prstGeom>
        </p:spPr>
      </p:pic>
      <p:pic>
        <p:nvPicPr>
          <p:cNvPr id="5" name="Picture Logo Software University">
            <a:extLst>
              <a:ext uri="{FF2B5EF4-FFF2-40B4-BE49-F238E27FC236}">
                <a16:creationId xmlns:a16="http://schemas.microsoft.com/office/drawing/2014/main" id="{47E8798E-CBA9-48CD-B796-F9FD377DBC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8065" y="3709833"/>
            <a:ext cx="1859441" cy="524301"/>
          </a:xfrm>
          <a:prstGeom prst="rect">
            <a:avLst/>
          </a:prstGeom>
        </p:spPr>
      </p:pic>
      <p:pic>
        <p:nvPicPr>
          <p:cNvPr id="6" name="Picture Logo SoftUni Svetlina" descr="A picture containing circuit, drawing&#10;&#10;Description automatically generated">
            <a:extLst>
              <a:ext uri="{FF2B5EF4-FFF2-40B4-BE49-F238E27FC236}">
                <a16:creationId xmlns:a16="http://schemas.microsoft.com/office/drawing/2014/main" id="{91AB9272-2857-4CA2-9C75-7B9766ABBB3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820" y="2344010"/>
            <a:ext cx="1818966" cy="6032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76409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Center Icon">
            <a:extLst>
              <a:ext uri="{FF2B5EF4-FFF2-40B4-BE49-F238E27FC236}">
                <a16:creationId xmlns:a16="http://schemas.microsoft.com/office/drawing/2014/main" id="{13B9A8FE-2718-4F2C-98D4-CBF86AD69D58}"/>
              </a:ext>
            </a:extLst>
          </p:cNvPr>
          <p:cNvSpPr>
            <a:spLocks noChangeAspect="1"/>
          </p:cNvSpPr>
          <p:nvPr userDrawn="1"/>
        </p:nvSpPr>
        <p:spPr>
          <a:xfrm>
            <a:off x="4318611" y="867750"/>
            <a:ext cx="3551604" cy="3552529"/>
          </a:xfrm>
          <a:prstGeom prst="ellipse">
            <a:avLst/>
          </a:prstGeom>
          <a:solidFill>
            <a:srgbClr val="3273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defTabSz="913852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398" b="0" i="0" u="none" strike="noStrike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8" name="Slide Subtitle">
            <a:extLst>
              <a:ext uri="{FF2B5EF4-FFF2-40B4-BE49-F238E27FC236}">
                <a16:creationId xmlns:a16="http://schemas.microsoft.com/office/drawing/2014/main" id="{588387B4-E99E-4145-9D1D-F17CA5190D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4949" y="5589240"/>
            <a:ext cx="10958928" cy="73178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rgbClr val="38808C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8A28C56F-AE84-49D0-9AD1-1F0CEEABF7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949" y="4725143"/>
            <a:ext cx="10958928" cy="780383"/>
          </a:xfrm>
        </p:spPr>
        <p:txBody>
          <a:bodyPr vert="horz" lIns="108000" tIns="36000" rIns="108000" bIns="36000" rtlCol="0" anchor="ctr">
            <a:noAutofit/>
          </a:bodyPr>
          <a:lstStyle>
            <a:lvl1pPr algn="ctr">
              <a:defRPr lang="en-US" sz="5396" baseline="0">
                <a:solidFill>
                  <a:srgbClr val="32737E"/>
                </a:solidFill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5650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>
            <a:extLst>
              <a:ext uri="{FF2B5EF4-FFF2-40B4-BE49-F238E27FC236}">
                <a16:creationId xmlns:a16="http://schemas.microsoft.com/office/drawing/2014/main" id="{53483657-164E-4EE9-9349-4B90232162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353" y="1196124"/>
            <a:ext cx="11815018" cy="5561125"/>
          </a:xfrm>
        </p:spPr>
        <p:txBody>
          <a:bodyPr/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0" y="0"/>
            <a:ext cx="12188825" cy="1095376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8" name="Logo SoftUni Svetlina">
            <a:extLst>
              <a:ext uri="{FF2B5EF4-FFF2-40B4-BE49-F238E27FC236}">
                <a16:creationId xmlns:a16="http://schemas.microsoft.com/office/drawing/2014/main" id="{C6F8B0C1-9F2E-4CA9-96DD-943ADD51AF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9023" y="198529"/>
            <a:ext cx="1935481" cy="687096"/>
          </a:xfrm>
          <a:prstGeom prst="rect">
            <a:avLst/>
          </a:prstGeom>
          <a:noFill/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355" y="100750"/>
            <a:ext cx="9792489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42170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">
            <a:extLst>
              <a:ext uri="{FF2B5EF4-FFF2-40B4-BE49-F238E27FC236}">
                <a16:creationId xmlns:a16="http://schemas.microsoft.com/office/drawing/2014/main" id="{DAA8D59D-1A6A-4E36-A5A9-A826220EB6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Rectangle Top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14" y="1314451"/>
            <a:ext cx="11817789" cy="5354910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2" name="Logo SoftUni Svetlina">
            <a:extLst>
              <a:ext uri="{FF2B5EF4-FFF2-40B4-BE49-F238E27FC236}">
                <a16:creationId xmlns:a16="http://schemas.microsoft.com/office/drawing/2014/main" id="{7B304674-314D-44C4-B485-DB6489C613F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9023" y="198529"/>
            <a:ext cx="1935481" cy="687096"/>
          </a:xfrm>
          <a:prstGeom prst="rect">
            <a:avLst/>
          </a:prstGeom>
          <a:noFill/>
        </p:spPr>
      </p:pic>
      <p:sp>
        <p:nvSpPr>
          <p:cNvPr id="12" name="Slide Title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355" y="100750"/>
            <a:ext cx="9792489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Table of Content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B2F20B-6337-43C3-848D-CE00EE31D05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22564" y="1476081"/>
            <a:ext cx="1444877" cy="19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31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>
            <a:extLst>
              <a:ext uri="{FF2B5EF4-FFF2-40B4-BE49-F238E27FC236}">
                <a16:creationId xmlns:a16="http://schemas.microsoft.com/office/drawing/2014/main" id="{E63AB395-E294-42D2-A1ED-1AF3AC4FD9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44" y="1792355"/>
            <a:ext cx="1829828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4972" y="1121144"/>
            <a:ext cx="9927138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Logo SoftUni Svetlina" descr="A picture containing circuit, drawing&#10;&#10;Description automatically generated">
            <a:extLst>
              <a:ext uri="{FF2B5EF4-FFF2-40B4-BE49-F238E27FC236}">
                <a16:creationId xmlns:a16="http://schemas.microsoft.com/office/drawing/2014/main" id="{F52BAB8F-28D4-574C-8744-6F571747FB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249" y="198529"/>
            <a:ext cx="2071940" cy="687096"/>
          </a:xfrm>
          <a:prstGeom prst="rect">
            <a:avLst/>
          </a:prstGeom>
          <a:noFill/>
        </p:spPr>
      </p:pic>
      <p:sp>
        <p:nvSpPr>
          <p:cNvPr id="12" name="Slide Title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18" y="100750"/>
            <a:ext cx="8542210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02543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>
            <a:extLst>
              <a:ext uri="{FF2B5EF4-FFF2-40B4-BE49-F238E27FC236}">
                <a16:creationId xmlns:a16="http://schemas.microsoft.com/office/drawing/2014/main" id="{D4434E56-9456-4A3D-97F3-767CE09E2D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91" y="3314703"/>
            <a:ext cx="1260337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45941" y="1121144"/>
            <a:ext cx="10146172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Logo SoftUni Svetlina" descr="A picture containing circuit, drawing&#10;&#10;Description automatically generated">
            <a:extLst>
              <a:ext uri="{FF2B5EF4-FFF2-40B4-BE49-F238E27FC236}">
                <a16:creationId xmlns:a16="http://schemas.microsoft.com/office/drawing/2014/main" id="{7DC8090C-C6A7-452B-BE79-A76C05E16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249" y="198529"/>
            <a:ext cx="2071940" cy="687096"/>
          </a:xfrm>
          <a:prstGeom prst="rect">
            <a:avLst/>
          </a:prstGeom>
          <a:noFill/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18" y="100750"/>
            <a:ext cx="8542210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73550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E6043572-A453-48C4-AFDD-4E8F4E6B75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Slide Title">
            <a:extLst>
              <a:ext uri="{FF2B5EF4-FFF2-40B4-BE49-F238E27FC236}">
                <a16:creationId xmlns:a16="http://schemas.microsoft.com/office/drawing/2014/main" id="{FE590B68-01A2-42BB-903F-30E375DCAA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" y="100750"/>
            <a:ext cx="11896724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30236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Body Text">
            <a:extLst>
              <a:ext uri="{FF2B5EF4-FFF2-40B4-BE49-F238E27FC236}">
                <a16:creationId xmlns:a16="http://schemas.microsoft.com/office/drawing/2014/main" id="{E94B23AF-AD8E-4C4B-B0B9-6ED11884755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353" y="1196124"/>
            <a:ext cx="11815018" cy="5561125"/>
          </a:xfrm>
        </p:spPr>
        <p:txBody>
          <a:bodyPr/>
          <a:lstStyle/>
          <a:p>
            <a:pPr lvl="0"/>
            <a:r>
              <a:rPr lang="en-US" dirty="0"/>
              <a:t>First Level</a:t>
            </a: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D77701FD-BBA7-4B98-A506-DE2237A22B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0" y="0"/>
            <a:ext cx="12192000" cy="1095376"/>
          </a:xfrm>
          <a:prstGeom prst="rect">
            <a:avLst/>
          </a:prstGeom>
          <a:solidFill>
            <a:srgbClr val="419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Logo SoftUni Svetlina">
            <a:extLst>
              <a:ext uri="{FF2B5EF4-FFF2-40B4-BE49-F238E27FC236}">
                <a16:creationId xmlns:a16="http://schemas.microsoft.com/office/drawing/2014/main" id="{AE15D517-C47B-4222-96EA-8525F345F0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9023" y="198529"/>
            <a:ext cx="1935481" cy="687096"/>
          </a:xfrm>
          <a:prstGeom prst="rect">
            <a:avLst/>
          </a:prstGeom>
          <a:noFill/>
        </p:spPr>
      </p:pic>
      <p:sp>
        <p:nvSpPr>
          <p:cNvPr id="2" name="Slide Title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355" y="100750"/>
            <a:ext cx="9792489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6" name="Text Placeholder 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122" y="1988840"/>
            <a:ext cx="10958580" cy="168121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72000" rIns="108000" bIns="72000" rtlCol="0">
            <a:spAutoFit/>
          </a:bodyPr>
          <a:lstStyle>
            <a:lvl1pPr marL="0" indent="0">
              <a:buNone/>
              <a:defRPr lang="en-US" sz="2800" b="1" noProof="1">
                <a:latin typeface="Consolas" pitchFamily="49" charset="0"/>
                <a:cs typeface="Consolas" pitchFamily="49" charset="0"/>
              </a:defRPr>
            </a:lvl1pPr>
          </a:lstStyle>
          <a:p>
            <a:pPr marL="0" lvl="0" indent="-457200" defTabSz="914400" eaLnBrk="0" latin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noProof="1"/>
              <a:t>Source code box</a:t>
            </a:r>
          </a:p>
          <a:p>
            <a:pPr marL="0" lvl="0" indent="-457200" defTabSz="914400" eaLnBrk="0" latin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noProof="1"/>
              <a:t>…</a:t>
            </a:r>
          </a:p>
          <a:p>
            <a:pPr marL="0" lvl="0" indent="-457200" defTabSz="914400" eaLnBrk="0" latin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noProof="1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03404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0784" y="1091472"/>
            <a:ext cx="3551604" cy="3552529"/>
          </a:xfrm>
          <a:prstGeom prst="ellipse">
            <a:avLst/>
          </a:prstGeom>
          <a:solidFill>
            <a:srgbClr val="38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defTabSz="913852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398" b="0" i="0" u="none" strike="noStrike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4832547" y="3338387"/>
            <a:ext cx="6878490" cy="768084"/>
          </a:xfrm>
          <a:prstGeom prst="rect">
            <a:avLst/>
          </a:prstGeom>
        </p:spPr>
        <p:txBody>
          <a:bodyPr vert="horz" lIns="108000" tIns="36000" rIns="108000" bIns="36000" rtlCol="0" anchor="ctr">
            <a:noAutofit/>
          </a:bodyPr>
          <a:lstStyle>
            <a:lvl1pPr marL="0" indent="0" algn="ctr" latinLnBrk="0">
              <a:buNone/>
              <a:defRPr lang="en-US" sz="3998" b="0" baseline="0" noProof="0" dirty="0">
                <a:solidFill>
                  <a:srgbClr val="38808C"/>
                </a:solidFill>
                <a:cs typeface="Arial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4832547" y="1471048"/>
            <a:ext cx="6878490" cy="1754333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Autofit/>
          </a:bodyPr>
          <a:lstStyle>
            <a:lvl1pPr marL="0" indent="0" algn="ctr" latinLnBrk="0">
              <a:buNone/>
              <a:defRPr lang="en-US" altLang="ko-KR" sz="5396" baseline="0" noProof="0" dirty="0">
                <a:solidFill>
                  <a:srgbClr val="32737E"/>
                </a:solidFill>
                <a:ea typeface="+mn-ea"/>
                <a:cs typeface="Arial" pitchFamily="34" charset="0"/>
              </a:defRPr>
            </a:lvl1pPr>
          </a:lstStyle>
          <a:p>
            <a:pPr lvl="0" algn="ctr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013539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Background" descr="SoftUni Background">
            <a:extLst>
              <a:ext uri="{FF2B5EF4-FFF2-40B4-BE49-F238E27FC236}">
                <a16:creationId xmlns:a16="http://schemas.microsoft.com/office/drawing/2014/main" id="{BDFD63EF-6D60-464A-A2CB-CAF22A2423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363" y="1138844"/>
            <a:ext cx="11801748" cy="553051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55" y="100750"/>
            <a:ext cx="11801748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GB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9766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6" r:id="rId3"/>
    <p:sldLayoutId id="2147483672" r:id="rId4"/>
    <p:sldLayoutId id="2147483674" r:id="rId5"/>
    <p:sldLayoutId id="2147483675" r:id="rId6"/>
    <p:sldLayoutId id="2147483677" r:id="rId7"/>
    <p:sldLayoutId id="2147483679" r:id="rId8"/>
    <p:sldLayoutId id="2147483688" r:id="rId9"/>
    <p:sldLayoutId id="2147483678" r:id="rId10"/>
    <p:sldLayoutId id="2147483690" r:id="rId11"/>
    <p:sldLayoutId id="2147483689" r:id="rId12"/>
    <p:sldLayoutId id="2147483691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hangingPunct="1">
        <a:spcBef>
          <a:spcPct val="0"/>
        </a:spcBef>
        <a:buNone/>
        <a:defRPr sz="3998" b="1" kern="1200">
          <a:solidFill>
            <a:srgbClr val="38808C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1218438" rtl="0" ea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9625" indent="-361950" algn="l" defTabSz="1218438" rtl="0" ea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61950" algn="l" defTabSz="1218438" rtl="0" ea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4975" indent="-361950" algn="l" defTabSz="1218438" rtl="0" ea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152650" indent="-361950" algn="l" defTabSz="1218438" rtl="0" ea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160" userDrawn="1">
          <p15:clr>
            <a:srgbClr val="F26B43"/>
          </p15:clr>
        </p15:guide>
        <p15:guide id="4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Relationship Id="rId4" Type="http://schemas.openxmlformats.org/officeDocument/2006/relationships/customXml" Target="../ink/ink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8.png"/><Relationship Id="rId4" Type="http://schemas.openxmlformats.org/officeDocument/2006/relationships/hyperlink" Target="https://softuni.bg/" TargetMode="Externa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hyperlink" Target="http://softuni.foundation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acebook.com/SoftwareUniversity" TargetMode="External"/><Relationship Id="rId11" Type="http://schemas.openxmlformats.org/officeDocument/2006/relationships/image" Target="../media/image51.png"/><Relationship Id="rId5" Type="http://schemas.openxmlformats.org/officeDocument/2006/relationships/hyperlink" Target="https://softuni.foundation/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5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618570" y="5336217"/>
            <a:ext cx="2406926" cy="444793"/>
          </a:xfrm>
        </p:spPr>
        <p:txBody>
          <a:bodyPr/>
          <a:lstStyle/>
          <a:p>
            <a:r>
              <a:rPr lang="en-US" sz="2400" dirty="0"/>
              <a:t>Technical Trainers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662890" y="4866541"/>
            <a:ext cx="2086653" cy="506796"/>
          </a:xfrm>
        </p:spPr>
        <p:txBody>
          <a:bodyPr/>
          <a:lstStyle/>
          <a:p>
            <a:r>
              <a:rPr lang="en-US" sz="2800" dirty="0"/>
              <a:t>SoftUni Team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9910836" y="6165304"/>
            <a:ext cx="3704648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https://softuni.bg</a:t>
            </a:r>
            <a:endParaRPr lang="en-US" sz="1800" dirty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9550796" y="5781010"/>
            <a:ext cx="3704648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652007" y="1083216"/>
            <a:ext cx="10972011" cy="126566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600" dirty="0"/>
              <a:t>Code Correctness, Readability, Maintainability, Testability,</a:t>
            </a:r>
          </a:p>
          <a:p>
            <a:r>
              <a:rPr lang="en-US" sz="3600" dirty="0"/>
              <a:t>When and How to Refactor </a:t>
            </a:r>
            <a:endParaRPr lang="en-US" sz="3600" dirty="0">
              <a:highlight>
                <a:srgbClr val="FFFF00"/>
              </a:highlight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61571" y="98263"/>
            <a:ext cx="10962447" cy="953212"/>
          </a:xfrm>
        </p:spPr>
        <p:txBody>
          <a:bodyPr>
            <a:normAutofit/>
          </a:bodyPr>
          <a:lstStyle/>
          <a:p>
            <a:r>
              <a:rPr lang="en-US" sz="4800" b="1" i="0" dirty="0">
                <a:solidFill>
                  <a:schemeClr val="tx2"/>
                </a:solidFill>
                <a:effectLst/>
                <a:latin typeface="-apple-system"/>
              </a:rPr>
              <a:t>High Quality Code and Refactoring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0F688706-B0CC-302C-6A2E-9424BA7A7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3665" y="2708174"/>
            <a:ext cx="4838257" cy="2508045"/>
          </a:xfrm>
          <a:prstGeom prst="roundRect">
            <a:avLst>
              <a:gd name="adj" fmla="val 15209"/>
            </a:avLst>
          </a:prstGeom>
          <a:ln>
            <a:solidFill>
              <a:schemeClr val="bg2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4204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710D1FC-F022-C42A-B121-0E528D4B32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4949" y="5589240"/>
            <a:ext cx="10958928" cy="731785"/>
          </a:xfrm>
        </p:spPr>
        <p:txBody>
          <a:bodyPr/>
          <a:lstStyle/>
          <a:p>
            <a:r>
              <a:rPr lang="en-US" dirty="0"/>
              <a:t>Naming Variables, Methods, Constants, Classes, Etc.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E49445-A1D7-AFF2-0CE0-11D5EAD08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949" y="4725143"/>
            <a:ext cx="10958928" cy="780383"/>
          </a:xfrm>
        </p:spPr>
        <p:txBody>
          <a:bodyPr/>
          <a:lstStyle/>
          <a:p>
            <a:r>
              <a:rPr lang="en-US" sz="4800" dirty="0"/>
              <a:t>Identifier Naming and Code Formatting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BA3A5E9-5280-0314-36F5-E7599EEBD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948" y="1052736"/>
            <a:ext cx="3598927" cy="254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689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BBA865-0B40-3755-A647-8DD1A35873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9C89DA-C7CE-2DFB-0C9C-27ABD4656E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381" y="1196124"/>
            <a:ext cx="11936990" cy="5561125"/>
          </a:xfrm>
        </p:spPr>
        <p:txBody>
          <a:bodyPr>
            <a:normAutofit lnSpcReduction="10000"/>
          </a:bodyPr>
          <a:lstStyle/>
          <a:p>
            <a:pPr>
              <a:lnSpc>
                <a:spcPct val="95000"/>
              </a:lnSpc>
              <a:buClr>
                <a:schemeClr val="tx1"/>
              </a:buClr>
            </a:pPr>
            <a:r>
              <a:rPr lang="en-US" sz="3400" b="1" dirty="0">
                <a:solidFill>
                  <a:schemeClr val="bg1"/>
                </a:solidFill>
              </a:rPr>
              <a:t>Always</a:t>
            </a:r>
            <a:r>
              <a:rPr lang="en-US" sz="3400" dirty="0"/>
              <a:t> use </a:t>
            </a:r>
            <a:r>
              <a:rPr lang="en-US" sz="3400" b="1" dirty="0">
                <a:solidFill>
                  <a:schemeClr val="bg1"/>
                </a:solidFill>
              </a:rPr>
              <a:t>English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– all</a:t>
            </a:r>
            <a:r>
              <a:rPr lang="en-US" sz="3400" dirty="0"/>
              <a:t> software developers speak </a:t>
            </a:r>
            <a:r>
              <a:rPr lang="en-US" sz="3400" b="1" dirty="0">
                <a:solidFill>
                  <a:schemeClr val="bg1"/>
                </a:solidFill>
              </a:rPr>
              <a:t>English</a:t>
            </a:r>
          </a:p>
          <a:p>
            <a:pPr>
              <a:lnSpc>
                <a:spcPct val="95000"/>
              </a:lnSpc>
              <a:buClr>
                <a:schemeClr val="tx1"/>
              </a:buClr>
            </a:pPr>
            <a:r>
              <a:rPr lang="en-US" sz="3400" dirty="0"/>
              <a:t>Avoid </a:t>
            </a:r>
            <a:r>
              <a:rPr lang="en-US" sz="3400" b="1" dirty="0">
                <a:solidFill>
                  <a:schemeClr val="bg1"/>
                </a:solidFill>
              </a:rPr>
              <a:t>abbreviations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US" sz="3400" b="1" dirty="0">
                <a:solidFill>
                  <a:schemeClr val="bg1"/>
                </a:solidFill>
              </a:rPr>
              <a:t>hard-to-pronounce</a:t>
            </a:r>
            <a:r>
              <a:rPr lang="en-US" sz="3400" dirty="0"/>
              <a:t> names</a:t>
            </a:r>
          </a:p>
          <a:p>
            <a:pPr lvl="1">
              <a:lnSpc>
                <a:spcPct val="95000"/>
              </a:lnSpc>
              <a:buClr>
                <a:schemeClr val="tx1"/>
              </a:buClr>
            </a:pPr>
            <a:r>
              <a:rPr lang="en-US" sz="3200" dirty="0"/>
              <a:t>Example: </a:t>
            </a: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scriptsCount</a:t>
            </a:r>
            <a:r>
              <a:rPr lang="en-US" sz="3200" noProof="1">
                <a:cs typeface="Consolas" pitchFamily="49" charset="0"/>
              </a:rPr>
              <a:t>, not</a:t>
            </a:r>
            <a:r>
              <a:rPr lang="en-US" sz="3200" noProof="1">
                <a:solidFill>
                  <a:schemeClr val="accent2"/>
                </a:solidFill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scrpCnt</a:t>
            </a:r>
            <a:r>
              <a:rPr lang="en-US" sz="3200" dirty="0"/>
              <a:t> </a:t>
            </a:r>
            <a:endParaRPr lang="en-US" sz="3200" b="1" noProof="1">
              <a:solidFill>
                <a:schemeClr val="accent2"/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95000"/>
              </a:lnSpc>
              <a:buClr>
                <a:schemeClr val="tx1"/>
              </a:buClr>
            </a:pPr>
            <a:r>
              <a:rPr lang="en-US" sz="3200" dirty="0"/>
              <a:t>Example: </a:t>
            </a: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dateTimeBulgarianRegExPattern</a:t>
            </a:r>
            <a:r>
              <a:rPr lang="en-US" sz="3200" noProof="1">
                <a:cs typeface="Consolas" pitchFamily="49" charset="0"/>
              </a:rPr>
              <a:t>, not</a:t>
            </a:r>
            <a:r>
              <a:rPr lang="en-US" sz="3200" noProof="1">
                <a:solidFill>
                  <a:schemeClr val="accent2"/>
                </a:solidFill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dtbgRegExPtrn</a:t>
            </a:r>
            <a:endParaRPr lang="en-US" sz="3200" dirty="0">
              <a:solidFill>
                <a:schemeClr val="accent2"/>
              </a:solidFill>
            </a:endParaRPr>
          </a:p>
          <a:p>
            <a:pPr>
              <a:lnSpc>
                <a:spcPct val="95000"/>
              </a:lnSpc>
              <a:buClr>
                <a:schemeClr val="tx1"/>
              </a:buClr>
            </a:pPr>
            <a:r>
              <a:rPr lang="en-US" sz="3400" dirty="0"/>
              <a:t>Always prefer </a:t>
            </a:r>
            <a:r>
              <a:rPr lang="en-US" sz="3400" b="1" dirty="0">
                <a:solidFill>
                  <a:schemeClr val="bg1"/>
                </a:solidFill>
              </a:rPr>
              <a:t>meaningful</a:t>
            </a:r>
            <a:r>
              <a:rPr lang="en-US" sz="3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400" dirty="0"/>
              <a:t>names</a:t>
            </a:r>
          </a:p>
          <a:p>
            <a:pPr lvl="1">
              <a:lnSpc>
                <a:spcPct val="95000"/>
              </a:lnSpc>
              <a:buClr>
                <a:schemeClr val="tx1"/>
              </a:buClr>
            </a:pPr>
            <a:r>
              <a:rPr lang="en-US" sz="3200" dirty="0"/>
              <a:t>Whether a name is </a:t>
            </a:r>
            <a:r>
              <a:rPr lang="en-US" sz="3200" b="1" dirty="0">
                <a:solidFill>
                  <a:schemeClr val="bg1"/>
                </a:solidFill>
              </a:rPr>
              <a:t>meaningful</a:t>
            </a:r>
            <a:r>
              <a:rPr lang="en-US" sz="3200" dirty="0"/>
              <a:t> or not </a:t>
            </a:r>
            <a:r>
              <a:rPr lang="en-US" sz="3200" b="1" dirty="0">
                <a:solidFill>
                  <a:schemeClr val="bg1"/>
                </a:solidFill>
              </a:rPr>
              <a:t>depends</a:t>
            </a:r>
            <a:r>
              <a:rPr lang="en-US" sz="3200" dirty="0"/>
              <a:t> on its </a:t>
            </a:r>
            <a:r>
              <a:rPr lang="en-US" sz="3200" b="1" dirty="0">
                <a:solidFill>
                  <a:schemeClr val="bg1"/>
                </a:solidFill>
              </a:rPr>
              <a:t>context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(enclosing type)</a:t>
            </a:r>
          </a:p>
          <a:p>
            <a:pPr>
              <a:lnSpc>
                <a:spcPct val="95000"/>
              </a:lnSpc>
              <a:buClr>
                <a:schemeClr val="tx1"/>
              </a:buClr>
            </a:pPr>
            <a:r>
              <a:rPr lang="en-US" sz="3400" dirty="0"/>
              <a:t>Use </a:t>
            </a:r>
            <a:r>
              <a:rPr lang="en-US" sz="3400" b="1" dirty="0">
                <a:solidFill>
                  <a:schemeClr val="bg1"/>
                </a:solidFill>
              </a:rPr>
              <a:t>consistent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400" b="1" dirty="0">
                <a:solidFill>
                  <a:schemeClr val="bg1"/>
                </a:solidFill>
              </a:rPr>
              <a:t>naming</a:t>
            </a:r>
            <a:r>
              <a:rPr lang="en-US" sz="3400" dirty="0"/>
              <a:t> in the entire project</a:t>
            </a:r>
          </a:p>
          <a:p>
            <a:pPr>
              <a:lnSpc>
                <a:spcPct val="95000"/>
              </a:lnSpc>
              <a:buClr>
                <a:schemeClr val="tx1"/>
              </a:buClr>
            </a:pPr>
            <a:r>
              <a:rPr lang="en-US" sz="3400" dirty="0"/>
              <a:t>The name should be </a:t>
            </a:r>
            <a:r>
              <a:rPr lang="en-US" sz="3400" b="1" dirty="0">
                <a:solidFill>
                  <a:schemeClr val="bg1"/>
                </a:solidFill>
              </a:rPr>
              <a:t>as long as required</a:t>
            </a:r>
          </a:p>
          <a:p>
            <a:pPr marL="0" indent="0">
              <a:buClr>
                <a:schemeClr val="tx1"/>
              </a:buClr>
              <a:buNone/>
            </a:pPr>
            <a:endParaRPr lang="en-US" sz="3600" dirty="0"/>
          </a:p>
          <a:p>
            <a:pPr>
              <a:buClr>
                <a:schemeClr val="tx1"/>
              </a:buClr>
            </a:pPr>
            <a:endParaRPr lang="en-US" sz="3400" dirty="0"/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E1CA0F-BC2E-6897-C520-91CFB23F1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Naming Guidelines</a:t>
            </a:r>
          </a:p>
        </p:txBody>
      </p:sp>
    </p:spTree>
    <p:extLst>
      <p:ext uri="{BB962C8B-B14F-4D97-AF65-F5344CB8AC3E}">
        <p14:creationId xmlns:p14="http://schemas.microsoft.com/office/powerpoint/2010/main" val="113338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BA68E0-8109-4009-B687-57F14517CA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FDC09-9A81-4194-88C7-CB1D2AA800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381" y="1196124"/>
            <a:ext cx="11936990" cy="55611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For </a:t>
            </a:r>
            <a:r>
              <a:rPr lang="en-US" b="1" dirty="0">
                <a:solidFill>
                  <a:schemeClr val="bg1"/>
                </a:solidFill>
              </a:rPr>
              <a:t>classes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structures</a:t>
            </a:r>
            <a:r>
              <a:rPr lang="en-US" dirty="0"/>
              <a:t> use the following formats: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[Noun]</a:t>
            </a:r>
          </a:p>
          <a:p>
            <a:pPr>
              <a:lnSpc>
                <a:spcPct val="100000"/>
              </a:lnSpc>
            </a:pPr>
            <a:r>
              <a:rPr lang="en-US" dirty="0"/>
              <a:t>Examples:</a:t>
            </a:r>
            <a:r>
              <a:rPr lang="bg-BG" dirty="0"/>
              <a:t>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Student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FileSystem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BinaryTreeNode</a:t>
            </a:r>
            <a:endParaRPr lang="bg-BG" b="1" noProof="1">
              <a:solidFill>
                <a:schemeClr val="accent2"/>
              </a:solidFill>
              <a:latin typeface="Consolas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/>
              <a:t>Incorrect examples:</a:t>
            </a:r>
            <a:r>
              <a:rPr lang="bg-BG" dirty="0"/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Move</a:t>
            </a:r>
            <a:r>
              <a:rPr lang="en-US" sz="3000" noProof="1">
                <a:latin typeface="+mj-lt"/>
                <a:cs typeface="Consolas" pitchFamily="49" charset="0"/>
              </a:rPr>
              <a:t>,</a:t>
            </a:r>
            <a:r>
              <a:rPr lang="en-US" noProof="1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FindUsers</a:t>
            </a:r>
            <a:r>
              <a:rPr lang="en-US" sz="3000" noProof="1">
                <a:latin typeface="+mj-lt"/>
                <a:cs typeface="Consolas" pitchFamily="49" charset="0"/>
              </a:rPr>
              <a:t>,</a:t>
            </a:r>
            <a:r>
              <a:rPr lang="en-US" noProof="1">
                <a:solidFill>
                  <a:srgbClr val="FB816D"/>
                </a:solidFill>
                <a:latin typeface="+mj-lt"/>
                <a:cs typeface="Consolas" pitchFamily="49" charset="0"/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Fast</a:t>
            </a:r>
            <a:r>
              <a:rPr lang="en-US" sz="3000" noProof="1">
                <a:latin typeface="+mj-lt"/>
                <a:cs typeface="Consolas" pitchFamily="49" charset="0"/>
              </a:rPr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Optimize</a:t>
            </a:r>
          </a:p>
          <a:p>
            <a:pPr>
              <a:lnSpc>
                <a:spcPct val="100000"/>
              </a:lnSpc>
            </a:pPr>
            <a:r>
              <a:rPr lang="en-US" dirty="0"/>
              <a:t>For </a:t>
            </a:r>
            <a:r>
              <a:rPr lang="en-US" b="1" dirty="0">
                <a:solidFill>
                  <a:schemeClr val="bg1"/>
                </a:solidFill>
              </a:rPr>
              <a:t>interfaces</a:t>
            </a:r>
            <a:r>
              <a:rPr lang="en-US" dirty="0"/>
              <a:t> use the following formats: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'</a:t>
            </a:r>
            <a:r>
              <a:rPr lang="en-US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/>
              <a:t>' + </a:t>
            </a:r>
            <a:r>
              <a:rPr lang="en-US" b="1" dirty="0">
                <a:solidFill>
                  <a:schemeClr val="bg1"/>
                </a:solidFill>
              </a:rPr>
              <a:t>[Verb]</a:t>
            </a:r>
            <a:r>
              <a:rPr lang="en-US" dirty="0"/>
              <a:t> + </a:t>
            </a:r>
            <a:r>
              <a:rPr lang="en-US" b="1" dirty="0">
                <a:solidFill>
                  <a:schemeClr val="bg1"/>
                </a:solidFill>
              </a:rPr>
              <a:t>'</a:t>
            </a:r>
            <a:r>
              <a:rPr lang="en-US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able</a:t>
            </a:r>
            <a:r>
              <a:rPr lang="en-US" dirty="0"/>
              <a:t>'</a:t>
            </a:r>
          </a:p>
          <a:p>
            <a:pPr>
              <a:lnSpc>
                <a:spcPct val="100000"/>
              </a:lnSpc>
            </a:pPr>
            <a:r>
              <a:rPr lang="en-US" dirty="0"/>
              <a:t>Examples:</a:t>
            </a:r>
            <a:r>
              <a:rPr lang="bg-BG" dirty="0"/>
              <a:t>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IEnumerable</a:t>
            </a:r>
            <a:r>
              <a:rPr lang="en-US" noProof="1"/>
              <a:t>,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IFormattable</a:t>
            </a:r>
            <a:r>
              <a:rPr lang="en-US" noProof="1"/>
              <a:t>,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IDataReader</a:t>
            </a:r>
            <a:endParaRPr lang="bg-BG" b="1" noProof="1">
              <a:solidFill>
                <a:schemeClr val="accent2"/>
              </a:solidFill>
              <a:latin typeface="Consolas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/>
              <a:t>Incorrect examples:</a:t>
            </a:r>
            <a:r>
              <a:rPr lang="bg-BG" dirty="0"/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List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iFindUsers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IMemoryOptimize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b="1" dirty="0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62FC5B-8FD7-493E-A9C1-961035EB5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Naming Classes and Structures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8F2739-5084-4A75-89D6-4E206594C132}"/>
              </a:ext>
            </a:extLst>
          </p:cNvPr>
          <p:cNvSpPr txBox="1"/>
          <p:nvPr/>
        </p:nvSpPr>
        <p:spPr>
          <a:xfrm>
            <a:off x="3534976" y="1772816"/>
            <a:ext cx="4159885" cy="73248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3198" b="1" dirty="0">
                <a:solidFill>
                  <a:schemeClr val="bg1"/>
                </a:solidFill>
              </a:rPr>
              <a:t>[Adjective] +</a:t>
            </a:r>
            <a:r>
              <a:rPr lang="en-US" sz="3198" dirty="0"/>
              <a:t> </a:t>
            </a:r>
            <a:r>
              <a:rPr lang="en-US" sz="3198" b="1" dirty="0">
                <a:solidFill>
                  <a:schemeClr val="bg1"/>
                </a:solidFill>
              </a:rPr>
              <a:t>[Noun]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2263A8-92EF-46A6-B686-FA92AAB2C120}"/>
              </a:ext>
            </a:extLst>
          </p:cNvPr>
          <p:cNvSpPr txBox="1"/>
          <p:nvPr/>
        </p:nvSpPr>
        <p:spPr>
          <a:xfrm>
            <a:off x="4726260" y="4424711"/>
            <a:ext cx="6909035" cy="73248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3198" dirty="0"/>
              <a:t>'</a:t>
            </a:r>
            <a:r>
              <a:rPr lang="en-US" sz="3198" b="1" dirty="0">
                <a:solidFill>
                  <a:schemeClr val="bg1"/>
                </a:solidFill>
              </a:rPr>
              <a:t>I</a:t>
            </a:r>
            <a:r>
              <a:rPr lang="en-US" sz="3198" dirty="0"/>
              <a:t>' + </a:t>
            </a:r>
            <a:r>
              <a:rPr lang="en-US" sz="3198" b="1" dirty="0">
                <a:solidFill>
                  <a:schemeClr val="bg1"/>
                </a:solidFill>
              </a:rPr>
              <a:t>[Noun]</a:t>
            </a:r>
            <a:r>
              <a:rPr lang="en-US" sz="3198" dirty="0"/>
              <a:t>, '</a:t>
            </a:r>
            <a:r>
              <a:rPr lang="en-US" sz="3198" b="1" dirty="0">
                <a:solidFill>
                  <a:schemeClr val="bg1"/>
                </a:solidFill>
              </a:rPr>
              <a:t>I</a:t>
            </a:r>
            <a:r>
              <a:rPr lang="en-US" sz="3198" dirty="0"/>
              <a:t>' + </a:t>
            </a:r>
            <a:r>
              <a:rPr lang="en-US" sz="3198" b="1" dirty="0">
                <a:solidFill>
                  <a:schemeClr val="bg1"/>
                </a:solidFill>
              </a:rPr>
              <a:t>[Adjective]</a:t>
            </a:r>
            <a:r>
              <a:rPr lang="en-US" sz="3198" dirty="0"/>
              <a:t> + </a:t>
            </a:r>
            <a:r>
              <a:rPr lang="en-US" sz="3198" b="1" dirty="0">
                <a:solidFill>
                  <a:schemeClr val="bg1"/>
                </a:solidFill>
              </a:rPr>
              <a:t>[Noun]</a:t>
            </a:r>
          </a:p>
        </p:txBody>
      </p:sp>
    </p:spTree>
    <p:extLst>
      <p:ext uri="{BB962C8B-B14F-4D97-AF65-F5344CB8AC3E}">
        <p14:creationId xmlns:p14="http://schemas.microsoft.com/office/powerpoint/2010/main" val="3116071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B6D3BC-4893-404B-B06C-40A2279A14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AF850-BBA4-49F6-99FB-2E620C0375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Attributes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</a:rPr>
              <a:t>WebSe</a:t>
            </a:r>
            <a:r>
              <a:rPr lang="en-US" sz="3200" b="1" noProof="1">
                <a:solidFill>
                  <a:srgbClr val="00B050"/>
                </a:solidFill>
                <a:latin typeface="Consolas" pitchFamily="49" charset="0"/>
              </a:rPr>
              <a:t>rvi</a:t>
            </a: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</a:rPr>
              <a:t>ceAttribute</a:t>
            </a:r>
            <a:r>
              <a:rPr lang="en-US" sz="3200" noProof="1"/>
              <a:t>, not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WebService</a:t>
            </a:r>
          </a:p>
          <a:p>
            <a:pPr>
              <a:lnSpc>
                <a:spcPct val="100000"/>
              </a:lnSpc>
            </a:pPr>
            <a:r>
              <a:rPr lang="en-US" dirty="0"/>
              <a:t>Collection classes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</a:rPr>
              <a:t>StringsCollection</a:t>
            </a:r>
            <a:r>
              <a:rPr lang="en-US" sz="3200" noProof="1"/>
              <a:t>, not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ListOfStrings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Exceptions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</a:rPr>
              <a:t>FileNotFoundException</a:t>
            </a:r>
            <a:r>
              <a:rPr lang="en-US" sz="3200" noProof="1"/>
              <a:t>, not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FileNotFoundError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Delegate classes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</a:rPr>
              <a:t>DownloadFinishedDelegate</a:t>
            </a:r>
            <a:r>
              <a:rPr lang="en-US" sz="3200" noProof="1"/>
              <a:t>, not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WakeUpNotification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</a:rPr>
              <a:t>ClickedEventHandler</a:t>
            </a:r>
            <a:r>
              <a:rPr lang="en-US" sz="3200" noProof="1"/>
              <a:t>, not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</a:rPr>
              <a:t>ClickedButton</a:t>
            </a:r>
            <a:endParaRPr lang="en-US" dirty="0"/>
          </a:p>
          <a:p>
            <a:pPr>
              <a:buClr>
                <a:schemeClr val="tx1"/>
              </a:buClr>
            </a:pPr>
            <a:endParaRPr lang="en-US" sz="3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542239-530C-4D16-BBAA-082EF7F2C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Special Classes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8B5838-D1B1-4C47-9430-19FDA8E07BF7}"/>
              </a:ext>
            </a:extLst>
          </p:cNvPr>
          <p:cNvSpPr/>
          <p:nvPr/>
        </p:nvSpPr>
        <p:spPr bwMode="auto">
          <a:xfrm>
            <a:off x="3358108" y="1844824"/>
            <a:ext cx="2016224" cy="504056"/>
          </a:xfrm>
          <a:prstGeom prst="rect">
            <a:avLst/>
          </a:prstGeom>
          <a:noFill/>
          <a:ln w="28575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40A4FC-899A-401C-A40D-6514F2E272B6}"/>
              </a:ext>
            </a:extLst>
          </p:cNvPr>
          <p:cNvSpPr/>
          <p:nvPr/>
        </p:nvSpPr>
        <p:spPr bwMode="auto">
          <a:xfrm>
            <a:off x="2638028" y="2996952"/>
            <a:ext cx="2304256" cy="504056"/>
          </a:xfrm>
          <a:prstGeom prst="rect">
            <a:avLst/>
          </a:prstGeom>
          <a:noFill/>
          <a:ln w="28575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1EB3DD5-DF88-464A-8C35-5F616D5A63C1}"/>
              </a:ext>
            </a:extLst>
          </p:cNvPr>
          <p:cNvSpPr/>
          <p:nvPr/>
        </p:nvSpPr>
        <p:spPr bwMode="auto">
          <a:xfrm>
            <a:off x="3790156" y="4221088"/>
            <a:ext cx="2016224" cy="504056"/>
          </a:xfrm>
          <a:prstGeom prst="rect">
            <a:avLst/>
          </a:prstGeom>
          <a:noFill/>
          <a:ln w="28575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422935-3D47-4A45-A8AA-CBEC5006B2FE}"/>
              </a:ext>
            </a:extLst>
          </p:cNvPr>
          <p:cNvSpPr/>
          <p:nvPr/>
        </p:nvSpPr>
        <p:spPr bwMode="auto">
          <a:xfrm>
            <a:off x="4654252" y="5409848"/>
            <a:ext cx="1872208" cy="504056"/>
          </a:xfrm>
          <a:prstGeom prst="rect">
            <a:avLst/>
          </a:prstGeom>
          <a:noFill/>
          <a:ln w="28575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AF1591-7857-4365-8D57-401422F6930F}"/>
              </a:ext>
            </a:extLst>
          </p:cNvPr>
          <p:cNvSpPr/>
          <p:nvPr/>
        </p:nvSpPr>
        <p:spPr bwMode="auto">
          <a:xfrm>
            <a:off x="2656458" y="6002944"/>
            <a:ext cx="2717874" cy="504056"/>
          </a:xfrm>
          <a:prstGeom prst="rect">
            <a:avLst/>
          </a:prstGeom>
          <a:noFill/>
          <a:ln w="28575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Google Shape;404;p12">
            <a:extLst>
              <a:ext uri="{FF2B5EF4-FFF2-40B4-BE49-F238E27FC236}">
                <a16:creationId xmlns:a16="http://schemas.microsoft.com/office/drawing/2014/main" id="{E32897E8-19CA-4F7D-822B-F16251883F8A}"/>
              </a:ext>
            </a:extLst>
          </p:cNvPr>
          <p:cNvSpPr/>
          <p:nvPr/>
        </p:nvSpPr>
        <p:spPr>
          <a:xfrm>
            <a:off x="4114192" y="1164340"/>
            <a:ext cx="2952328" cy="510707"/>
          </a:xfrm>
          <a:prstGeom prst="wedgeRoundRectCallout">
            <a:avLst>
              <a:gd name="adj1" fmla="val -35481"/>
              <a:gd name="adj2" fmla="val 81199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/>
            <a:r>
              <a:rPr lang="en-US" sz="2400" b="1" noProof="1">
                <a:solidFill>
                  <a:schemeClr val="bg2"/>
                </a:solidFill>
              </a:rPr>
              <a:t>Use this </a:t>
            </a:r>
            <a:r>
              <a:rPr lang="en-US" sz="2400" b="1" noProof="1">
                <a:solidFill>
                  <a:schemeClr val="bg1">
                    <a:lumMod val="60000"/>
                    <a:lumOff val="40000"/>
                  </a:schemeClr>
                </a:solidFill>
              </a:rPr>
              <a:t>class suffix</a:t>
            </a:r>
          </a:p>
        </p:txBody>
      </p:sp>
    </p:spTree>
    <p:extLst>
      <p:ext uri="{BB962C8B-B14F-4D97-AF65-F5344CB8AC3E}">
        <p14:creationId xmlns:p14="http://schemas.microsoft.com/office/powerpoint/2010/main" val="1242359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ADFE4-9306-436A-8C4A-3B3B293040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AE454-406C-43EC-BC35-8717979817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noProof="1"/>
              <a:t>Use </a:t>
            </a:r>
            <a:r>
              <a:rPr lang="en-US" b="1" noProof="1">
                <a:latin typeface="Consolas" pitchFamily="49" charset="0"/>
                <a:cs typeface="Consolas" pitchFamily="49" charset="0"/>
              </a:rPr>
              <a:t>PascalCase</a:t>
            </a:r>
            <a:r>
              <a:rPr lang="en-US" noProof="1"/>
              <a:t> with the following format: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[Verb]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[Verb]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+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[Noun]</a:t>
            </a:r>
            <a:r>
              <a:rPr lang="en-US" dirty="0"/>
              <a:t> or </a:t>
            </a:r>
            <a:r>
              <a:rPr lang="en-US" b="1" dirty="0">
                <a:solidFill>
                  <a:schemeClr val="bg1"/>
                </a:solidFill>
              </a:rPr>
              <a:t>[Verb] + [Adjective] + [Noun]</a:t>
            </a:r>
          </a:p>
          <a:p>
            <a:pPr lvl="1"/>
            <a:r>
              <a:rPr lang="en-US" dirty="0"/>
              <a:t>Examples: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Show</a:t>
            </a:r>
            <a:r>
              <a:rPr lang="en-US" dirty="0"/>
              <a:t>,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LoadSettingsFile</a:t>
            </a:r>
          </a:p>
          <a:p>
            <a:pPr lvl="1"/>
            <a:r>
              <a:rPr lang="en-US" dirty="0"/>
              <a:t>Incorrect examples: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</a:t>
            </a:r>
            <a:r>
              <a:rPr lang="en-US" dirty="0"/>
              <a:t>,</a:t>
            </a:r>
            <a:r>
              <a:rPr lang="en-US" dirty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Generator</a:t>
            </a:r>
            <a:r>
              <a:rPr lang="en-US" dirty="0"/>
              <a:t>,</a:t>
            </a:r>
            <a:r>
              <a:rPr lang="en-US" dirty="0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</a:t>
            </a:r>
          </a:p>
          <a:p>
            <a:pPr>
              <a:spcBef>
                <a:spcPts val="1800"/>
              </a:spcBef>
            </a:pPr>
            <a:r>
              <a:rPr lang="en-US" sz="3400" dirty="0"/>
              <a:t>Methods returning values should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describe the returned value</a:t>
            </a:r>
          </a:p>
          <a:p>
            <a:pPr lvl="1"/>
            <a:r>
              <a:rPr lang="en-US" sz="3200" dirty="0"/>
              <a:t>Examples: </a:t>
            </a: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ConvertMetersToInches</a:t>
            </a:r>
            <a:r>
              <a:rPr lang="en-US" sz="3200" dirty="0"/>
              <a:t>, not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MetersInches</a:t>
            </a:r>
            <a:r>
              <a:rPr lang="en-US" sz="3200" dirty="0">
                <a:solidFill>
                  <a:srgbClr val="FB816D"/>
                </a:solidFill>
              </a:rPr>
              <a:t> </a:t>
            </a:r>
            <a:r>
              <a:rPr lang="en-US" sz="3200" dirty="0"/>
              <a:t>or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Convert</a:t>
            </a:r>
            <a:r>
              <a:rPr lang="en-US" sz="3200" dirty="0">
                <a:solidFill>
                  <a:srgbClr val="FB816D"/>
                </a:solidFill>
              </a:rPr>
              <a:t> </a:t>
            </a:r>
            <a:r>
              <a:rPr lang="en-US" sz="3200" dirty="0"/>
              <a:t>or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ConvertUnit</a:t>
            </a:r>
          </a:p>
          <a:p>
            <a:pPr lvl="1"/>
            <a:endParaRPr lang="en-US" sz="34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3FDD204-8961-48DB-9534-1001690B6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Methods</a:t>
            </a:r>
          </a:p>
        </p:txBody>
      </p:sp>
    </p:spTree>
    <p:extLst>
      <p:ext uri="{BB962C8B-B14F-4D97-AF65-F5344CB8AC3E}">
        <p14:creationId xmlns:p14="http://schemas.microsoft.com/office/powerpoint/2010/main" val="176830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420030-5907-4C65-9C4F-843CA5090B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AC43F6-D46E-40B3-86C2-DFB2224C1A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500" dirty="0"/>
              <a:t>Method </a:t>
            </a:r>
            <a:r>
              <a:rPr lang="en-US" sz="3500" b="1" dirty="0">
                <a:solidFill>
                  <a:schemeClr val="bg1"/>
                </a:solidFill>
              </a:rPr>
              <a:t>parameters names</a:t>
            </a:r>
          </a:p>
          <a:p>
            <a:pPr lvl="1"/>
            <a:r>
              <a:rPr lang="en-US" dirty="0"/>
              <a:t>Preferred form: </a:t>
            </a:r>
            <a:r>
              <a:rPr lang="en-US" b="1" dirty="0">
                <a:solidFill>
                  <a:schemeClr val="bg1"/>
                </a:solidFill>
              </a:rPr>
              <a:t>[Noun]</a:t>
            </a:r>
            <a:r>
              <a:rPr lang="en-US" dirty="0"/>
              <a:t> or </a:t>
            </a:r>
            <a:r>
              <a:rPr lang="en-US" b="1" dirty="0">
                <a:solidFill>
                  <a:schemeClr val="bg1"/>
                </a:solidFill>
              </a:rPr>
              <a:t>[Adjective] + [Noun]</a:t>
            </a:r>
          </a:p>
          <a:p>
            <a:pPr lvl="1"/>
            <a:r>
              <a:rPr lang="en-US" dirty="0"/>
              <a:t>Examples: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firstName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report</a:t>
            </a:r>
          </a:p>
          <a:p>
            <a:pPr lvl="1"/>
            <a:r>
              <a:rPr lang="en-US" dirty="0"/>
              <a:t>Incorrect examples: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p1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p2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populate</a:t>
            </a:r>
          </a:p>
          <a:p>
            <a:pPr>
              <a:buClr>
                <a:schemeClr val="tx1"/>
              </a:buClr>
            </a:pPr>
            <a:r>
              <a:rPr lang="en-US" sz="3500" b="1" dirty="0">
                <a:solidFill>
                  <a:schemeClr val="bg1"/>
                </a:solidFill>
              </a:rPr>
              <a:t>Variable names</a:t>
            </a:r>
          </a:p>
          <a:p>
            <a:pPr lvl="1"/>
            <a:r>
              <a:rPr lang="en-US" dirty="0"/>
              <a:t>Should be in </a:t>
            </a:r>
            <a:r>
              <a:rPr lang="en-US" b="1" dirty="0">
                <a:latin typeface="Consolas" pitchFamily="49" charset="0"/>
                <a:cs typeface="Consolas" pitchFamily="49" charset="0"/>
              </a:rPr>
              <a:t>camelCase</a:t>
            </a:r>
          </a:p>
          <a:p>
            <a:pPr lvl="1"/>
            <a:r>
              <a:rPr lang="en-US" dirty="0"/>
              <a:t>Preferred form: </a:t>
            </a:r>
            <a:r>
              <a:rPr lang="en-US" b="1" dirty="0">
                <a:solidFill>
                  <a:schemeClr val="bg1"/>
                </a:solidFill>
              </a:rPr>
              <a:t>[Noun]</a:t>
            </a:r>
            <a:r>
              <a:rPr lang="en-US" dirty="0"/>
              <a:t> or </a:t>
            </a:r>
            <a:r>
              <a:rPr lang="en-US" b="1" dirty="0">
                <a:solidFill>
                  <a:schemeClr val="bg1"/>
                </a:solidFill>
              </a:rPr>
              <a:t>[Adjective] + [Noun]</a:t>
            </a:r>
          </a:p>
          <a:p>
            <a:pPr lvl="1"/>
            <a:r>
              <a:rPr lang="en-US" dirty="0"/>
              <a:t>Should explain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purpose</a:t>
            </a:r>
            <a:r>
              <a:rPr lang="en-US" b="1" dirty="0"/>
              <a:t> of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variable</a:t>
            </a:r>
          </a:p>
          <a:p>
            <a:pPr lvl="1"/>
            <a:r>
              <a:rPr lang="en-US" dirty="0"/>
              <a:t>Examples: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firstName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report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config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usersList</a:t>
            </a:r>
          </a:p>
          <a:p>
            <a:pPr lvl="1"/>
            <a:r>
              <a:rPr lang="en-US" dirty="0"/>
              <a:t>Incorrect examples: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foo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bar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p1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p2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populate</a:t>
            </a:r>
            <a:endParaRPr lang="en-US" b="1" noProof="1">
              <a:solidFill>
                <a:schemeClr val="tx2">
                  <a:lumMod val="9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35AB033-9382-4558-A0FB-18D9FFD08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Naming Method Parameters and Variables</a:t>
            </a:r>
          </a:p>
        </p:txBody>
      </p:sp>
    </p:spTree>
    <p:extLst>
      <p:ext uri="{BB962C8B-B14F-4D97-AF65-F5344CB8AC3E}">
        <p14:creationId xmlns:p14="http://schemas.microsoft.com/office/powerpoint/2010/main" val="176761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78975-90ED-408F-9A0D-83E7DB6CE3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6C858-DEEE-4D2E-898A-559E37A222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dirty="0"/>
              <a:t>Naming </a:t>
            </a:r>
            <a:r>
              <a:rPr lang="en-US" b="1" dirty="0">
                <a:solidFill>
                  <a:schemeClr val="bg1"/>
                </a:solidFill>
              </a:rPr>
              <a:t>namespace</a:t>
            </a:r>
            <a:r>
              <a:rPr lang="en-US" dirty="0"/>
              <a:t> </a:t>
            </a:r>
          </a:p>
          <a:p>
            <a:pPr lvl="1">
              <a:lnSpc>
                <a:spcPct val="95000"/>
              </a:lnSpc>
            </a:pPr>
            <a:r>
              <a:rPr lang="en-US" noProof="1"/>
              <a:t>Use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PascalCase</a:t>
            </a:r>
            <a:r>
              <a:rPr lang="en-US" noProof="1"/>
              <a:t> with the following format:</a:t>
            </a:r>
          </a:p>
          <a:p>
            <a:pPr lvl="2">
              <a:lnSpc>
                <a:spcPct val="95000"/>
              </a:lnSpc>
              <a:buClr>
                <a:schemeClr val="tx1"/>
              </a:buClr>
            </a:pPr>
            <a:r>
              <a:rPr lang="en-US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Company.Product.Component.</a:t>
            </a:r>
            <a:r>
              <a:rPr lang="en-US" noProof="1">
                <a:solidFill>
                  <a:schemeClr val="bg1"/>
                </a:solidFill>
              </a:rPr>
              <a:t>…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Example: </a:t>
            </a:r>
            <a:r>
              <a:rPr lang="en-US" sz="32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Microsoft.WinControls.GridView</a:t>
            </a:r>
            <a:endParaRPr lang="en-US" dirty="0">
              <a:solidFill>
                <a:schemeClr val="accent2"/>
              </a:solidFill>
            </a:endParaRPr>
          </a:p>
          <a:p>
            <a:pPr lvl="1">
              <a:lnSpc>
                <a:spcPct val="95000"/>
              </a:lnSpc>
            </a:pPr>
            <a:r>
              <a:rPr lang="en-US" dirty="0"/>
              <a:t>Incorrect examples: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Microsoft_WinControlsGridView</a:t>
            </a:r>
          </a:p>
          <a:p>
            <a:pPr>
              <a:lnSpc>
                <a:spcPct val="95000"/>
              </a:lnSpc>
            </a:pPr>
            <a:r>
              <a:rPr lang="en-US" dirty="0"/>
              <a:t>Naming </a:t>
            </a:r>
            <a:r>
              <a:rPr lang="en-US" b="1" dirty="0">
                <a:solidFill>
                  <a:schemeClr val="bg1"/>
                </a:solidFill>
              </a:rPr>
              <a:t>project folders</a:t>
            </a:r>
          </a:p>
          <a:p>
            <a:pPr lvl="1">
              <a:lnSpc>
                <a:spcPct val="95000"/>
              </a:lnSpc>
            </a:pPr>
            <a:r>
              <a:rPr lang="en-US" b="1" dirty="0"/>
              <a:t>Project folders' names </a:t>
            </a:r>
            <a:r>
              <a:rPr lang="en-US" dirty="0"/>
              <a:t>should follow the </a:t>
            </a:r>
            <a:r>
              <a:rPr lang="en-US" b="1" dirty="0"/>
              <a:t>project namespaces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Examples: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System.Collections.Generic</a:t>
            </a:r>
            <a:r>
              <a:rPr lang="en-US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…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Incorrect examples: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generic.src</a:t>
            </a:r>
            <a:r>
              <a:rPr lang="en-US" sz="3200" noProof="1"/>
              <a:t>,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system_collections_generic</a:t>
            </a:r>
            <a:endParaRPr lang="en-US" noProof="1">
              <a:solidFill>
                <a:schemeClr val="tx2">
                  <a:lumMod val="9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0000"/>
              </a:lnSpc>
            </a:pPr>
            <a:endParaRPr lang="en-US" dirty="0"/>
          </a:p>
          <a:p>
            <a:pPr marL="447675" lvl="1" indent="0">
              <a:lnSpc>
                <a:spcPct val="100000"/>
              </a:lnSpc>
              <a:buNone/>
            </a:pPr>
            <a:endParaRPr lang="en-US" sz="2800" b="1" noProof="1">
              <a:latin typeface="Consolas" pitchFamily="49" charset="0"/>
              <a:cs typeface="Consolas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5C7496-A4BD-46B4-BA5E-CE715A1B3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Naming Namespaces and Project Folders</a:t>
            </a:r>
          </a:p>
        </p:txBody>
      </p:sp>
    </p:spTree>
    <p:extLst>
      <p:ext uri="{BB962C8B-B14F-4D97-AF65-F5344CB8AC3E}">
        <p14:creationId xmlns:p14="http://schemas.microsoft.com/office/powerpoint/2010/main" val="3792632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77CD2C-3C30-9D93-2427-5417B41216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A5DA0-5032-B088-E64A-FCA9AAE58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500" dirty="0"/>
              <a:t>Naming </a:t>
            </a:r>
            <a:r>
              <a:rPr lang="en-US" sz="3500" b="1" dirty="0">
                <a:solidFill>
                  <a:schemeClr val="bg1"/>
                </a:solidFill>
              </a:rPr>
              <a:t>files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Files with source code should have names matching their content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Example: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Constants.cs</a:t>
            </a:r>
            <a:r>
              <a:rPr lang="en-US" dirty="0"/>
              <a:t>,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CryptographyAlgorithms.cs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Incorrect examples: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Program.cs</a:t>
            </a:r>
            <a:r>
              <a:rPr lang="en-US" sz="3200" dirty="0"/>
              <a:t>,</a:t>
            </a:r>
            <a:r>
              <a:rPr lang="en-US" sz="3200" b="1" dirty="0">
                <a:solidFill>
                  <a:srgbClr val="FB816D"/>
                </a:solidFill>
              </a:rPr>
              <a:t>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SourceCode.cs</a:t>
            </a:r>
            <a:r>
              <a:rPr lang="en-US" sz="3200" dirty="0"/>
              <a:t> , </a:t>
            </a:r>
            <a:r>
              <a:rPr lang="en-US" sz="3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Page1.aspx</a:t>
            </a:r>
            <a:endParaRPr lang="en-US" b="1" dirty="0">
              <a:solidFill>
                <a:srgbClr val="FB816D"/>
              </a:solidFill>
            </a:endParaRPr>
          </a:p>
          <a:p>
            <a:r>
              <a:rPr lang="en-US" sz="3500" dirty="0"/>
              <a:t>Naming </a:t>
            </a:r>
            <a:r>
              <a:rPr lang="en-US" sz="3500" b="1" dirty="0">
                <a:solidFill>
                  <a:schemeClr val="bg1"/>
                </a:solidFill>
              </a:rPr>
              <a:t>applications</a:t>
            </a:r>
          </a:p>
          <a:p>
            <a:pPr lvl="1"/>
            <a:r>
              <a:rPr lang="en-US" sz="3500" noProof="1"/>
              <a:t>Use </a:t>
            </a:r>
            <a:r>
              <a:rPr lang="en-US" sz="35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PascalCase</a:t>
            </a:r>
            <a:r>
              <a:rPr lang="en-US" sz="3500" noProof="1"/>
              <a:t> with the following format:</a:t>
            </a:r>
          </a:p>
          <a:p>
            <a:pPr lvl="2"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[Noun]</a:t>
            </a:r>
            <a:r>
              <a:rPr lang="en-US" sz="3200" dirty="0"/>
              <a:t> or </a:t>
            </a:r>
            <a:r>
              <a:rPr lang="en-US" sz="3200" b="1" dirty="0">
                <a:solidFill>
                  <a:schemeClr val="bg1"/>
                </a:solidFill>
              </a:rPr>
              <a:t>[Adjective] + [Noun]</a:t>
            </a:r>
          </a:p>
          <a:p>
            <a:pPr lvl="1">
              <a:lnSpc>
                <a:spcPct val="100000"/>
              </a:lnSpc>
            </a:pPr>
            <a:r>
              <a:rPr lang="en-US" sz="3500" dirty="0"/>
              <a:t>Examples: </a:t>
            </a:r>
            <a:r>
              <a:rPr lang="en-US" sz="35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BlogEngine</a:t>
            </a:r>
            <a:r>
              <a:rPr lang="en-US" sz="3500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35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NewsAggregatorService</a:t>
            </a:r>
          </a:p>
          <a:p>
            <a:pPr lvl="1">
              <a:lnSpc>
                <a:spcPct val="100000"/>
              </a:lnSpc>
            </a:pPr>
            <a:r>
              <a:rPr lang="en-US" sz="3500" dirty="0"/>
              <a:t>Incorrect examples: </a:t>
            </a:r>
            <a:r>
              <a:rPr lang="en-US" sz="35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ConsoleApplication4</a:t>
            </a:r>
            <a:r>
              <a:rPr lang="en-US" sz="3500" dirty="0"/>
              <a:t>,</a:t>
            </a:r>
            <a:r>
              <a:rPr lang="en-US" sz="3500" dirty="0">
                <a:solidFill>
                  <a:srgbClr val="FB816D"/>
                </a:solidFill>
              </a:rPr>
              <a:t> </a:t>
            </a:r>
            <a:r>
              <a:rPr lang="en-US" sz="35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WebSite2</a:t>
            </a:r>
            <a:r>
              <a:rPr lang="en-US" sz="3500" dirty="0"/>
              <a:t>,</a:t>
            </a:r>
            <a:r>
              <a:rPr lang="en-US" sz="35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zadacha_14</a:t>
            </a:r>
            <a:r>
              <a:rPr lang="en-US" sz="3500" dirty="0"/>
              <a:t>,</a:t>
            </a:r>
            <a:r>
              <a:rPr lang="en-US" sz="3500" dirty="0">
                <a:solidFill>
                  <a:srgbClr val="FB816D"/>
                </a:solidFill>
              </a:rPr>
              <a:t> </a:t>
            </a:r>
            <a:r>
              <a:rPr lang="en-US" sz="35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online_shop_temp2</a:t>
            </a:r>
            <a:endParaRPr lang="en-US" sz="3500" b="1" dirty="0">
              <a:solidFill>
                <a:srgbClr val="FB816D"/>
              </a:solidFill>
            </a:endParaRPr>
          </a:p>
          <a:p>
            <a:pPr lvl="1">
              <a:lnSpc>
                <a:spcPct val="100000"/>
              </a:lnSpc>
            </a:pPr>
            <a:endParaRPr lang="en-US" b="1" noProof="1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b="1" noProof="1">
              <a:solidFill>
                <a:schemeClr val="tx2">
                  <a:lumMod val="9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endParaRPr lang="en-US" dirty="0"/>
          </a:p>
          <a:p>
            <a:pPr lvl="1"/>
            <a:endParaRPr lang="en-US" noProof="1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CD5B29-E8E9-E0F3-C3FE-3B50E3259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Files and Applications</a:t>
            </a:r>
          </a:p>
        </p:txBody>
      </p:sp>
      <p:sp>
        <p:nvSpPr>
          <p:cNvPr id="5" name="Google Shape;404;p12">
            <a:extLst>
              <a:ext uri="{FF2B5EF4-FFF2-40B4-BE49-F238E27FC236}">
                <a16:creationId xmlns:a16="http://schemas.microsoft.com/office/drawing/2014/main" id="{C70A89B6-A033-61B8-9FD2-D2073C39872D}"/>
              </a:ext>
            </a:extLst>
          </p:cNvPr>
          <p:cNvSpPr/>
          <p:nvPr/>
        </p:nvSpPr>
        <p:spPr>
          <a:xfrm>
            <a:off x="3574132" y="1296161"/>
            <a:ext cx="8340065" cy="510707"/>
          </a:xfrm>
          <a:prstGeom prst="wedgeRoundRectCallout">
            <a:avLst>
              <a:gd name="adj1" fmla="val -10009"/>
              <a:gd name="adj2" fmla="val 79353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r>
              <a:rPr lang="en-US" sz="2400" b="1" dirty="0">
                <a:solidFill>
                  <a:schemeClr val="bg2"/>
                </a:solidFill>
              </a:rPr>
              <a:t>The file containing a class </a:t>
            </a:r>
            <a:r>
              <a:rPr lang="en-US" sz="24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Student</a:t>
            </a:r>
            <a:r>
              <a:rPr lang="en-US" sz="2400" b="1" dirty="0">
                <a:solidFill>
                  <a:schemeClr val="bg2"/>
                </a:solidFill>
              </a:rPr>
              <a:t> should be named </a:t>
            </a:r>
            <a:r>
              <a:rPr lang="en-US" sz="24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Student.cs</a:t>
            </a:r>
          </a:p>
        </p:txBody>
      </p:sp>
    </p:spTree>
    <p:extLst>
      <p:ext uri="{BB962C8B-B14F-4D97-AF65-F5344CB8AC3E}">
        <p14:creationId xmlns:p14="http://schemas.microsoft.com/office/powerpoint/2010/main" val="2866053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FA03D57-3D7C-75D5-CECA-0650FAA6872E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5734372" y="2906891"/>
            <a:ext cx="6878490" cy="768084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24D346-56F8-7ABD-D2A3-185C06C842EF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454453" y="2038475"/>
            <a:ext cx="5256584" cy="886469"/>
          </a:xfrm>
        </p:spPr>
        <p:txBody>
          <a:bodyPr/>
          <a:lstStyle/>
          <a:p>
            <a:r>
              <a:rPr lang="en-US" sz="4800" i="0" u="none" strike="noStrike" dirty="0">
                <a:effectLst/>
                <a:latin typeface="inherit"/>
              </a:rPr>
              <a:t>Identifier Naming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C1C1AB-BF89-4CA6-5B7C-869AE9963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64" y="1052736"/>
            <a:ext cx="6336704" cy="3744416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7263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F07BCC-51E6-4143-A41F-B6250D90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4949" y="5589240"/>
            <a:ext cx="10958928" cy="731785"/>
          </a:xfrm>
        </p:spPr>
        <p:txBody>
          <a:bodyPr/>
          <a:lstStyle/>
          <a:p>
            <a:r>
              <a:rPr lang="en-US" dirty="0"/>
              <a:t>Formatting the Source Code Correctly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9630FE-3F6A-41CF-82DE-0D61DCE28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949" y="4725143"/>
            <a:ext cx="10958928" cy="780383"/>
          </a:xfrm>
        </p:spPr>
        <p:txBody>
          <a:bodyPr/>
          <a:lstStyle/>
          <a:p>
            <a:r>
              <a:rPr lang="en-US" dirty="0"/>
              <a:t>Code Formatting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16809E-87CD-374E-1BF1-B0CA137DF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52" y="1556792"/>
            <a:ext cx="2723773" cy="225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45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D9E21326-D9BF-A8DA-5DF3-937451E16C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8382" y="1196752"/>
            <a:ext cx="12052062" cy="5354910"/>
          </a:xfrm>
        </p:spPr>
        <p:txBody>
          <a:bodyPr>
            <a:normAutofit fontScale="92500" lnSpcReduction="10000"/>
          </a:bodyPr>
          <a:lstStyle/>
          <a:p>
            <a:pPr>
              <a:buClr>
                <a:schemeClr val="tx1"/>
              </a:buClr>
            </a:pPr>
            <a:r>
              <a:rPr lang="en-US" sz="3500" b="1" dirty="0">
                <a:solidFill>
                  <a:schemeClr val="bg1"/>
                </a:solidFill>
              </a:rPr>
              <a:t>High-Quality Code </a:t>
            </a:r>
          </a:p>
          <a:p>
            <a:pPr lvl="1"/>
            <a:r>
              <a:rPr lang="en-US" dirty="0"/>
              <a:t>What is </a:t>
            </a:r>
            <a:r>
              <a:rPr lang="en-US" b="1" dirty="0">
                <a:solidFill>
                  <a:schemeClr val="bg1"/>
                </a:solidFill>
              </a:rPr>
              <a:t>High-Quality Code</a:t>
            </a:r>
            <a:r>
              <a:rPr lang="en-US" dirty="0"/>
              <a:t>? 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Identifier Naming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chemeClr val="bg1"/>
                </a:solidFill>
              </a:rPr>
              <a:t>Code Formatting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Comments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Code Documentation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Organizing</a:t>
            </a:r>
            <a:r>
              <a:rPr lang="en-US" dirty="0"/>
              <a:t> Data Correctly</a:t>
            </a:r>
          </a:p>
          <a:p>
            <a:pPr lvl="1"/>
            <a:r>
              <a:rPr lang="en-US" dirty="0"/>
              <a:t>Use of </a:t>
            </a:r>
            <a:r>
              <a:rPr lang="en-US" b="1" dirty="0">
                <a:solidFill>
                  <a:schemeClr val="bg1"/>
                </a:solidFill>
              </a:rPr>
              <a:t>Variables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Expressions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Control Flow Statements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Constants</a:t>
            </a:r>
          </a:p>
          <a:p>
            <a:pPr lvl="1"/>
            <a:r>
              <a:rPr lang="en-US" dirty="0"/>
              <a:t>High-Quality </a:t>
            </a:r>
            <a:r>
              <a:rPr lang="en-US" b="1" dirty="0">
                <a:solidFill>
                  <a:schemeClr val="bg1"/>
                </a:solidFill>
              </a:rPr>
              <a:t>Methods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Classes</a:t>
            </a:r>
          </a:p>
          <a:p>
            <a:pPr>
              <a:buClr>
                <a:schemeClr val="tx1"/>
              </a:buClr>
            </a:pPr>
            <a:r>
              <a:rPr lang="en-US" sz="3500" b="1" dirty="0">
                <a:solidFill>
                  <a:schemeClr val="bg1"/>
                </a:solidFill>
              </a:rPr>
              <a:t>Refactoring</a:t>
            </a:r>
          </a:p>
          <a:p>
            <a:pPr lvl="1"/>
            <a:r>
              <a:rPr lang="en-US" dirty="0"/>
              <a:t>Refactoring </a:t>
            </a:r>
            <a:r>
              <a:rPr lang="en-US" b="1" dirty="0">
                <a:solidFill>
                  <a:schemeClr val="bg1"/>
                </a:solidFill>
              </a:rPr>
              <a:t>Principles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Process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Tips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Patterns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Levels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355" y="100750"/>
            <a:ext cx="9792489" cy="882654"/>
          </a:xfrm>
        </p:spPr>
        <p:txBody>
          <a:bodyPr/>
          <a:lstStyle/>
          <a:p>
            <a:r>
              <a:rPr lang="en-US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60694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FBF5A0-20E7-C657-E5F6-D969839A42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BDF9B-E7C1-891D-BE01-886FE0E802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b="1" i="0" dirty="0">
                <a:solidFill>
                  <a:schemeClr val="bg1"/>
                </a:solidFill>
                <a:effectLst/>
              </a:rPr>
              <a:t>Formatting</a:t>
            </a:r>
            <a:r>
              <a:rPr lang="en-US" b="0" i="0" dirty="0">
                <a:effectLst/>
              </a:rPr>
              <a:t> has two objectives:</a:t>
            </a:r>
          </a:p>
          <a:p>
            <a:pPr lvl="1"/>
            <a:r>
              <a:rPr lang="en-US" dirty="0"/>
              <a:t>To improve code </a:t>
            </a:r>
            <a:r>
              <a:rPr lang="en-US" b="1" dirty="0">
                <a:solidFill>
                  <a:schemeClr val="bg1"/>
                </a:solidFill>
              </a:rPr>
              <a:t>readability</a:t>
            </a:r>
          </a:p>
          <a:p>
            <a:pPr lvl="1"/>
            <a:r>
              <a:rPr lang="en-US" dirty="0"/>
              <a:t>To improve code </a:t>
            </a:r>
            <a:r>
              <a:rPr lang="en-US" b="1" dirty="0">
                <a:solidFill>
                  <a:schemeClr val="bg1"/>
                </a:solidFill>
              </a:rPr>
              <a:t>maintainability</a:t>
            </a:r>
          </a:p>
          <a:p>
            <a:pPr>
              <a:spcBef>
                <a:spcPts val="1800"/>
              </a:spcBef>
            </a:pPr>
            <a:r>
              <a:rPr lang="en-US" sz="3400" b="0" i="0" dirty="0">
                <a:effectLst/>
              </a:rPr>
              <a:t>Formatting should </a:t>
            </a:r>
            <a:r>
              <a:rPr lang="en-US" sz="3400" b="1" i="0" dirty="0">
                <a:solidFill>
                  <a:schemeClr val="bg1"/>
                </a:solidFill>
                <a:effectLst/>
              </a:rPr>
              <a:t>follow the logical structure of the program </a:t>
            </a:r>
            <a:r>
              <a:rPr lang="en-US" sz="3400" b="0" i="0" dirty="0">
                <a:effectLst/>
              </a:rPr>
              <a:t>so that the logical understanding is supported</a:t>
            </a:r>
            <a:endParaRPr lang="bg-BG" sz="3400" b="0" i="0" dirty="0">
              <a:effectLst/>
            </a:endParaRPr>
          </a:p>
          <a:p>
            <a:pPr lvl="1"/>
            <a:r>
              <a:rPr lang="en-US" dirty="0"/>
              <a:t>Any formatting style that </a:t>
            </a:r>
            <a:r>
              <a:rPr lang="en-US" b="1" dirty="0">
                <a:solidFill>
                  <a:schemeClr val="bg1"/>
                </a:solidFill>
              </a:rPr>
              <a:t>follows</a:t>
            </a:r>
            <a:r>
              <a:rPr lang="en-US" dirty="0"/>
              <a:t> the </a:t>
            </a:r>
            <a:r>
              <a:rPr lang="en-US" b="1" dirty="0">
                <a:solidFill>
                  <a:schemeClr val="bg1"/>
                </a:solidFill>
              </a:rPr>
              <a:t>above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principle</a:t>
            </a:r>
            <a:r>
              <a:rPr lang="en-US" dirty="0"/>
              <a:t> is </a:t>
            </a:r>
            <a:r>
              <a:rPr lang="en-US" b="1" dirty="0">
                <a:solidFill>
                  <a:schemeClr val="bg1"/>
                </a:solidFill>
              </a:rPr>
              <a:t>good</a:t>
            </a:r>
          </a:p>
          <a:p>
            <a:pPr lvl="1"/>
            <a:r>
              <a:rPr lang="en-US" dirty="0"/>
              <a:t>Any </a:t>
            </a:r>
            <a:r>
              <a:rPr lang="en-US" b="1" dirty="0">
                <a:solidFill>
                  <a:schemeClr val="bg1"/>
                </a:solidFill>
              </a:rPr>
              <a:t>other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formatting</a:t>
            </a:r>
            <a:r>
              <a:rPr lang="en-US" dirty="0"/>
              <a:t> is </a:t>
            </a:r>
            <a:r>
              <a:rPr lang="en-US" b="1" dirty="0">
                <a:solidFill>
                  <a:schemeClr val="bg1"/>
                </a:solidFill>
              </a:rPr>
              <a:t>not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good</a:t>
            </a:r>
          </a:p>
          <a:p>
            <a:endParaRPr lang="en-US" sz="37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8C94B5C-A8F9-5DD0-3F44-EA89E1F93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Code Formatting</a:t>
            </a:r>
            <a:endParaRPr lang="en-US" dirty="0"/>
          </a:p>
        </p:txBody>
      </p:sp>
      <p:pic>
        <p:nvPicPr>
          <p:cNvPr id="3076" name="Picture 4" descr="7 Tips To Write Clean And Better Code in 2020 - GeeksforGeeks">
            <a:extLst>
              <a:ext uri="{FF2B5EF4-FFF2-40B4-BE49-F238E27FC236}">
                <a16:creationId xmlns:a16="http://schemas.microsoft.com/office/drawing/2014/main" id="{CC5211BB-02CD-B2FC-CA86-5870CD3E2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636" y="1340768"/>
            <a:ext cx="3111679" cy="1872208"/>
          </a:xfrm>
          <a:prstGeom prst="rect">
            <a:avLst/>
          </a:prstGeom>
          <a:noFill/>
          <a:ln>
            <a:solidFill>
              <a:schemeClr val="bg2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10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40C897-E9EF-1B33-9D7B-70AD65734B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01FDA-254C-3260-0FC7-6AF8D3665B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4"/>
            <a:ext cx="6200751" cy="556112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Formatting </a:t>
            </a:r>
            <a:r>
              <a:rPr lang="en-US" b="1" dirty="0">
                <a:solidFill>
                  <a:schemeClr val="bg1"/>
                </a:solidFill>
              </a:rPr>
              <a:t>classes</a:t>
            </a:r>
            <a:r>
              <a:rPr lang="en-US" dirty="0"/>
              <a:t> / </a:t>
            </a:r>
            <a:r>
              <a:rPr lang="en-US" b="1" dirty="0">
                <a:solidFill>
                  <a:schemeClr val="bg1"/>
                </a:solidFill>
              </a:rPr>
              <a:t>structures</a:t>
            </a:r>
            <a:r>
              <a:rPr lang="en-US" dirty="0"/>
              <a:t> / </a:t>
            </a:r>
            <a:br>
              <a:rPr lang="en-US" dirty="0"/>
            </a:br>
            <a:r>
              <a:rPr lang="en-US" b="1" dirty="0">
                <a:solidFill>
                  <a:schemeClr val="bg1"/>
                </a:solidFill>
              </a:rPr>
              <a:t>interfaces</a:t>
            </a:r>
            <a:r>
              <a:rPr lang="en-US" dirty="0"/>
              <a:t> / </a:t>
            </a:r>
            <a:r>
              <a:rPr lang="en-US" b="1" dirty="0">
                <a:solidFill>
                  <a:schemeClr val="bg1"/>
                </a:solidFill>
              </a:rPr>
              <a:t>enumerations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Indent</a:t>
            </a:r>
            <a:r>
              <a:rPr lang="en-US" dirty="0"/>
              <a:t> the class body </a:t>
            </a:r>
            <a:br>
              <a:rPr lang="en-US" dirty="0"/>
            </a:br>
            <a:r>
              <a:rPr lang="en-US" dirty="0"/>
              <a:t>with a single </a:t>
            </a:r>
            <a:r>
              <a:rPr lang="en-US" b="1" dirty="0"/>
              <a:t>[Tab]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By member type</a:t>
            </a:r>
            <a:r>
              <a:rPr lang="en-US" dirty="0"/>
              <a:t>: constants, </a:t>
            </a:r>
            <a:br>
              <a:rPr lang="en-US" dirty="0"/>
            </a:br>
            <a:r>
              <a:rPr lang="en-US" dirty="0"/>
              <a:t>delegates, inner types, fields, </a:t>
            </a:r>
            <a:br>
              <a:rPr lang="en-US" dirty="0"/>
            </a:br>
            <a:r>
              <a:rPr lang="en-US" dirty="0"/>
              <a:t>constructors, properties, methods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By visibility</a:t>
            </a:r>
            <a:r>
              <a:rPr lang="en-US" dirty="0"/>
              <a:t>: static members, public members, protected members, internal members, private members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A398CB-CA65-D822-DBEA-DB994D91C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Formatting Types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7F088E49-DF84-289D-502D-9C3141EF6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0134" y="1125339"/>
            <a:ext cx="5609634" cy="56786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36000" rIns="108000" bIns="36000" rtlCol="0">
            <a:spAutoFit/>
          </a:bodyPr>
          <a:lstStyle>
            <a:lvl1pPr marL="361950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4975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2650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public class Dog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public const string Species = "…";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private int age;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public Dog(string name, int age)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{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    </a:t>
            </a:r>
            <a:r>
              <a:rPr lang="en-US" sz="2000" b="1" noProof="1">
                <a:latin typeface="Consolas" panose="020B0609020204030204" pitchFamily="49" charset="0"/>
              </a:rPr>
              <a:t>this.Name </a:t>
            </a:r>
            <a:r>
              <a:rPr lang="en-US" sz="2000" b="1" dirty="0">
                <a:latin typeface="Consolas" panose="020B0609020204030204" pitchFamily="49" charset="0"/>
              </a:rPr>
              <a:t>= name;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    </a:t>
            </a:r>
            <a:r>
              <a:rPr lang="en-US" sz="2000" b="1" noProof="1">
                <a:latin typeface="Consolas" panose="020B0609020204030204" pitchFamily="49" charset="0"/>
              </a:rPr>
              <a:t>this.age </a:t>
            </a:r>
            <a:r>
              <a:rPr lang="en-US" sz="2000" b="1" dirty="0">
                <a:latin typeface="Consolas" panose="020B0609020204030204" pitchFamily="49" charset="0"/>
              </a:rPr>
              <a:t>= age;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public string Name { get; set; }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public void Bark()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{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    ...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2000" b="1" dirty="0">
                <a:latin typeface="Consolas" panose="020B0609020204030204" pitchFamily="49" charset="0"/>
              </a:rPr>
              <a:t>}</a:t>
            </a:r>
            <a:endParaRPr lang="en-US" sz="2000" b="1" noProof="1">
              <a:highlight>
                <a:srgbClr val="FFFF00"/>
              </a:highligh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9" name="Google Shape;404;p12">
            <a:extLst>
              <a:ext uri="{FF2B5EF4-FFF2-40B4-BE49-F238E27FC236}">
                <a16:creationId xmlns:a16="http://schemas.microsoft.com/office/drawing/2014/main" id="{2EEC51AF-528F-8C7C-365C-7370538968E4}"/>
              </a:ext>
            </a:extLst>
          </p:cNvPr>
          <p:cNvSpPr/>
          <p:nvPr/>
        </p:nvSpPr>
        <p:spPr>
          <a:xfrm>
            <a:off x="9681152" y="1137866"/>
            <a:ext cx="1728192" cy="442603"/>
          </a:xfrm>
          <a:prstGeom prst="wedgeRoundRectCallout">
            <a:avLst>
              <a:gd name="adj1" fmla="val -35481"/>
              <a:gd name="adj2" fmla="val 81199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Static variable</a:t>
            </a:r>
            <a:endParaRPr lang="en-US" sz="2000" b="1" noProof="1">
              <a:solidFill>
                <a:srgbClr val="FFC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Google Shape;404;p12">
            <a:extLst>
              <a:ext uri="{FF2B5EF4-FFF2-40B4-BE49-F238E27FC236}">
                <a16:creationId xmlns:a16="http://schemas.microsoft.com/office/drawing/2014/main" id="{311DE469-14B7-55BE-E15F-B285DAD673AF}"/>
              </a:ext>
            </a:extLst>
          </p:cNvPr>
          <p:cNvSpPr/>
          <p:nvPr/>
        </p:nvSpPr>
        <p:spPr>
          <a:xfrm>
            <a:off x="9525305" y="2180399"/>
            <a:ext cx="1546272" cy="442603"/>
          </a:xfrm>
          <a:prstGeom prst="wedgeRoundRectCallout">
            <a:avLst>
              <a:gd name="adj1" fmla="val -72799"/>
              <a:gd name="adj2" fmla="val 20063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Private field</a:t>
            </a:r>
          </a:p>
        </p:txBody>
      </p:sp>
      <p:sp>
        <p:nvSpPr>
          <p:cNvPr id="11" name="Google Shape;404;p12">
            <a:extLst>
              <a:ext uri="{FF2B5EF4-FFF2-40B4-BE49-F238E27FC236}">
                <a16:creationId xmlns:a16="http://schemas.microsoft.com/office/drawing/2014/main" id="{EDE609FC-C986-CBC7-34F9-D88A0F0CF48B}"/>
              </a:ext>
            </a:extLst>
          </p:cNvPr>
          <p:cNvSpPr/>
          <p:nvPr/>
        </p:nvSpPr>
        <p:spPr>
          <a:xfrm>
            <a:off x="5200722" y="2780928"/>
            <a:ext cx="1495937" cy="442603"/>
          </a:xfrm>
          <a:prstGeom prst="wedgeRoundRectCallout">
            <a:avLst>
              <a:gd name="adj1" fmla="val 58424"/>
              <a:gd name="adj2" fmla="val -1271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Constructor</a:t>
            </a:r>
          </a:p>
        </p:txBody>
      </p:sp>
      <p:sp>
        <p:nvSpPr>
          <p:cNvPr id="12" name="Google Shape;404;p12">
            <a:extLst>
              <a:ext uri="{FF2B5EF4-FFF2-40B4-BE49-F238E27FC236}">
                <a16:creationId xmlns:a16="http://schemas.microsoft.com/office/drawing/2014/main" id="{0DC902D4-C19A-D073-2A72-9F281871D7EE}"/>
              </a:ext>
            </a:extLst>
          </p:cNvPr>
          <p:cNvSpPr/>
          <p:nvPr/>
        </p:nvSpPr>
        <p:spPr>
          <a:xfrm>
            <a:off x="9681152" y="4066163"/>
            <a:ext cx="1236291" cy="442603"/>
          </a:xfrm>
          <a:prstGeom prst="wedgeRoundRectCallout">
            <a:avLst>
              <a:gd name="adj1" fmla="val -72026"/>
              <a:gd name="adj2" fmla="val 54973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Property</a:t>
            </a:r>
          </a:p>
        </p:txBody>
      </p:sp>
      <p:sp>
        <p:nvSpPr>
          <p:cNvPr id="13" name="Google Shape;404;p12">
            <a:extLst>
              <a:ext uri="{FF2B5EF4-FFF2-40B4-BE49-F238E27FC236}">
                <a16:creationId xmlns:a16="http://schemas.microsoft.com/office/drawing/2014/main" id="{9CAEA390-29FB-C757-AE74-9B38F4FD950D}"/>
              </a:ext>
            </a:extLst>
          </p:cNvPr>
          <p:cNvSpPr/>
          <p:nvPr/>
        </p:nvSpPr>
        <p:spPr>
          <a:xfrm>
            <a:off x="9308957" y="5720134"/>
            <a:ext cx="1105935" cy="442603"/>
          </a:xfrm>
          <a:prstGeom prst="wedgeRoundRectCallout">
            <a:avLst>
              <a:gd name="adj1" fmla="val -43588"/>
              <a:gd name="adj2" fmla="val -88464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365378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11440A-5B85-8F34-805E-A75E5A05D5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11807-AB24-C8AE-8E80-E8CDA65F6B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381" y="1196124"/>
            <a:ext cx="8114263" cy="556112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3500" dirty="0"/>
              <a:t>Formatting </a:t>
            </a:r>
            <a:r>
              <a:rPr lang="en-US" sz="3500" b="1" dirty="0">
                <a:solidFill>
                  <a:schemeClr val="bg1"/>
                </a:solidFill>
              </a:rPr>
              <a:t>conditional</a:t>
            </a:r>
            <a:r>
              <a:rPr lang="en-US" sz="3500" dirty="0"/>
              <a:t> </a:t>
            </a:r>
            <a:r>
              <a:rPr lang="en-US" sz="3500" b="1" dirty="0">
                <a:solidFill>
                  <a:schemeClr val="bg1"/>
                </a:solidFill>
              </a:rPr>
              <a:t>statements</a:t>
            </a:r>
            <a:r>
              <a:rPr lang="en-US" sz="3500" dirty="0"/>
              <a:t> and </a:t>
            </a:r>
            <a:r>
              <a:rPr lang="en-US" sz="3500" b="1" dirty="0">
                <a:solidFill>
                  <a:schemeClr val="bg1"/>
                </a:solidFill>
              </a:rPr>
              <a:t>loops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Always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use </a:t>
            </a: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{ }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block after </a:t>
            </a:r>
            <a:br>
              <a:rPr lang="en-US" sz="3200" dirty="0"/>
            </a:b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if</a:t>
            </a:r>
            <a:r>
              <a:rPr lang="en-US" sz="3200" dirty="0"/>
              <a:t> / </a:t>
            </a: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for</a:t>
            </a:r>
            <a:r>
              <a:rPr lang="en-US" sz="3200" dirty="0"/>
              <a:t> / </a:t>
            </a: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while</a:t>
            </a:r>
            <a:r>
              <a:rPr lang="en-US" sz="3200" dirty="0"/>
              <a:t>, even when a </a:t>
            </a:r>
            <a:br>
              <a:rPr lang="en-US" sz="3200" dirty="0"/>
            </a:br>
            <a:r>
              <a:rPr lang="en-US" sz="3200" dirty="0"/>
              <a:t>single operator follows</a:t>
            </a:r>
          </a:p>
          <a:p>
            <a:pPr lvl="1">
              <a:lnSpc>
                <a:spcPct val="100000"/>
              </a:lnSpc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Indent</a:t>
            </a:r>
            <a:r>
              <a:rPr lang="en-US" sz="3200" dirty="0"/>
              <a:t>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block</a:t>
            </a:r>
            <a:r>
              <a:rPr lang="en-US" sz="3200" dirty="0"/>
              <a:t> body </a:t>
            </a:r>
            <a:br>
              <a:rPr lang="en-US" sz="3200" dirty="0"/>
            </a:br>
            <a:r>
              <a:rPr lang="en-US" sz="3200" dirty="0"/>
              <a:t>after </a:t>
            </a: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if</a:t>
            </a:r>
            <a:r>
              <a:rPr lang="en-US" sz="3200" dirty="0"/>
              <a:t> / </a:t>
            </a: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for</a:t>
            </a:r>
            <a:r>
              <a:rPr lang="en-US" sz="3200" dirty="0"/>
              <a:t> / </a:t>
            </a: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while</a:t>
            </a:r>
            <a:endParaRPr lang="en-US" sz="3200" b="1" dirty="0">
              <a:solidFill>
                <a:schemeClr val="bg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3200" dirty="0"/>
              <a:t>Always put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new line </a:t>
            </a:r>
            <a:br>
              <a:rPr lang="en-US" sz="32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3200" dirty="0"/>
              <a:t>after an </a:t>
            </a: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if</a:t>
            </a:r>
            <a:r>
              <a:rPr lang="en-US" sz="3200" dirty="0"/>
              <a:t> / </a:t>
            </a: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for</a:t>
            </a:r>
            <a:r>
              <a:rPr lang="en-US" sz="3200" dirty="0"/>
              <a:t> / </a:t>
            </a:r>
            <a:r>
              <a:rPr lang="en-US" sz="3200" b="1" dirty="0">
                <a:solidFill>
                  <a:schemeClr val="bg1"/>
                </a:solidFill>
                <a:cs typeface="Consolas" pitchFamily="49" charset="0"/>
              </a:rPr>
              <a:t>while</a:t>
            </a:r>
            <a:r>
              <a:rPr lang="en-US" sz="3200" dirty="0"/>
              <a:t> block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Always put the </a:t>
            </a:r>
            <a:r>
              <a:rPr lang="en-US" sz="32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{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br>
              <a:rPr lang="en-US" sz="32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3200" dirty="0"/>
              <a:t>on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next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line</a:t>
            </a:r>
            <a:endParaRPr lang="en-US" sz="3200" dirty="0"/>
          </a:p>
          <a:p>
            <a:pPr lvl="1">
              <a:lnSpc>
                <a:spcPct val="100000"/>
              </a:lnSpc>
            </a:pPr>
            <a:r>
              <a:rPr lang="en-US" sz="3200" dirty="0"/>
              <a:t>Never indent with </a:t>
            </a:r>
            <a:r>
              <a:rPr lang="en-US" sz="3200" b="1" dirty="0">
                <a:solidFill>
                  <a:schemeClr val="bg1"/>
                </a:solidFill>
              </a:rPr>
              <a:t>more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b="1" dirty="0">
                <a:solidFill>
                  <a:schemeClr val="bg1"/>
                </a:solidFill>
              </a:rPr>
              <a:t>than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one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[Tab]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D07F4A9-37B6-6F97-CF26-CFBF920AA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Formatting Conditional Statements and Loops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A3866F-E44C-FAC1-493A-E4A82F2DAD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2497" y="3754971"/>
            <a:ext cx="5078342" cy="83099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for (int i=0; i&lt;10; i++) Console.WriteLine("i={0}",i);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BD9D41-BD5E-E01F-A0A1-6EA18EF83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8194" y="2045356"/>
            <a:ext cx="5814846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for (int i=0; i&lt;10; i++) 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Console.WriteLine("i={0}", i);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Google Shape;404;p12">
            <a:extLst>
              <a:ext uri="{FF2B5EF4-FFF2-40B4-BE49-F238E27FC236}">
                <a16:creationId xmlns:a16="http://schemas.microsoft.com/office/drawing/2014/main" id="{E50F04FA-8C27-5DDD-17CE-C813C6030645}"/>
              </a:ext>
            </a:extLst>
          </p:cNvPr>
          <p:cNvSpPr/>
          <p:nvPr/>
        </p:nvSpPr>
        <p:spPr>
          <a:xfrm>
            <a:off x="7112872" y="3125727"/>
            <a:ext cx="2869972" cy="527733"/>
          </a:xfrm>
          <a:prstGeom prst="wedgeRoundRectCallout">
            <a:avLst>
              <a:gd name="adj1" fmla="val 41189"/>
              <a:gd name="adj2" fmla="val 76125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The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 and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 are missing</a:t>
            </a:r>
          </a:p>
        </p:txBody>
      </p:sp>
      <p:sp>
        <p:nvSpPr>
          <p:cNvPr id="14" name="Google Shape;404;p12">
            <a:extLst>
              <a:ext uri="{FF2B5EF4-FFF2-40B4-BE49-F238E27FC236}">
                <a16:creationId xmlns:a16="http://schemas.microsoft.com/office/drawing/2014/main" id="{055D12B3-10C2-C0BD-995A-77EE77411351}"/>
              </a:ext>
            </a:extLst>
          </p:cNvPr>
          <p:cNvSpPr/>
          <p:nvPr/>
        </p:nvSpPr>
        <p:spPr>
          <a:xfrm>
            <a:off x="8851379" y="1224667"/>
            <a:ext cx="2496882" cy="783122"/>
          </a:xfrm>
          <a:prstGeom prst="wedgeRoundRectCallout">
            <a:avLst>
              <a:gd name="adj1" fmla="val 6697"/>
              <a:gd name="adj2" fmla="val 79941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The</a:t>
            </a:r>
            <a:r>
              <a:rPr lang="en-US" sz="2000" b="1" noProof="1">
                <a:solidFill>
                  <a:srgbClr val="F7FFE7"/>
                </a:solidFill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{</a:t>
            </a:r>
            <a:r>
              <a:rPr lang="en-US" sz="2000" b="1" noProof="1">
                <a:solidFill>
                  <a:srgbClr val="F7FFE7"/>
                </a:solidFill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should be on the next line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2477FE-5F0E-F39A-515D-721382663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5453" y="4899773"/>
            <a:ext cx="6191853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for (int i = 0; i &lt; 10; i++)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Console.WriteLine("i = {0}", i);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2000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08DF32-8D82-4A74-BD75-26BE5B9B01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AD18E-8E83-415D-AFDC-78746FFC74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4"/>
            <a:ext cx="6875638" cy="55611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Methods</a:t>
            </a:r>
            <a:r>
              <a:rPr lang="en-US" dirty="0"/>
              <a:t> should be </a:t>
            </a:r>
            <a:r>
              <a:rPr lang="en-US" b="1" dirty="0">
                <a:solidFill>
                  <a:schemeClr val="bg1"/>
                </a:solidFill>
              </a:rPr>
              <a:t>indented</a:t>
            </a:r>
            <a:r>
              <a:rPr lang="en-US" dirty="0"/>
              <a:t> with a </a:t>
            </a:r>
            <a:r>
              <a:rPr lang="en-US" b="1" dirty="0">
                <a:solidFill>
                  <a:schemeClr val="bg1"/>
                </a:solidFill>
              </a:rPr>
              <a:t>single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[Tab]</a:t>
            </a:r>
            <a:r>
              <a:rPr lang="en-US" dirty="0"/>
              <a:t> from the </a:t>
            </a:r>
            <a:r>
              <a:rPr lang="en-US" b="1" dirty="0">
                <a:solidFill>
                  <a:schemeClr val="bg1"/>
                </a:solidFill>
              </a:rPr>
              <a:t>class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body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Methods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body</a:t>
            </a:r>
            <a:r>
              <a:rPr lang="en-US" dirty="0"/>
              <a:t> should be </a:t>
            </a:r>
            <a:r>
              <a:rPr lang="en-US" b="1" dirty="0">
                <a:solidFill>
                  <a:schemeClr val="bg1"/>
                </a:solidFill>
              </a:rPr>
              <a:t>indented</a:t>
            </a:r>
            <a:r>
              <a:rPr lang="en-US" dirty="0"/>
              <a:t> with a </a:t>
            </a:r>
            <a:r>
              <a:rPr lang="en-US" b="1" dirty="0">
                <a:solidFill>
                  <a:schemeClr val="bg1"/>
                </a:solidFill>
              </a:rPr>
              <a:t>single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[Tab]</a:t>
            </a:r>
            <a:r>
              <a:rPr lang="en-US" dirty="0"/>
              <a:t> as well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Brackets</a:t>
            </a:r>
            <a:r>
              <a:rPr lang="en-US" dirty="0"/>
              <a:t> in the </a:t>
            </a:r>
            <a:r>
              <a:rPr lang="en-US" b="1" dirty="0">
                <a:solidFill>
                  <a:schemeClr val="bg1"/>
                </a:solidFill>
              </a:rPr>
              <a:t>method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solidFill>
                  <a:schemeClr val="bg1"/>
                </a:solidFill>
              </a:rPr>
              <a:t>declarations</a:t>
            </a:r>
            <a:r>
              <a:rPr lang="en-US" dirty="0"/>
              <a:t> should be </a:t>
            </a:r>
            <a:br>
              <a:rPr lang="en-US" dirty="0"/>
            </a:br>
            <a:r>
              <a:rPr lang="en-US" b="1" dirty="0">
                <a:solidFill>
                  <a:schemeClr val="bg1"/>
                </a:solidFill>
              </a:rPr>
              <a:t>formatted</a:t>
            </a:r>
            <a:r>
              <a:rPr lang="en-US" dirty="0"/>
              <a:t> as follows: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Don't</a:t>
            </a:r>
            <a:r>
              <a:rPr lang="en-US" dirty="0"/>
              <a:t>  use </a:t>
            </a:r>
            <a:r>
              <a:rPr lang="en-US" b="1" dirty="0">
                <a:solidFill>
                  <a:schemeClr val="bg1"/>
                </a:solidFill>
              </a:rPr>
              <a:t>spaces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between</a:t>
            </a:r>
            <a:r>
              <a:rPr lang="en-US" dirty="0"/>
              <a:t> the </a:t>
            </a:r>
            <a:r>
              <a:rPr lang="en-US" b="1" dirty="0">
                <a:solidFill>
                  <a:schemeClr val="bg1"/>
                </a:solidFill>
              </a:rPr>
              <a:t>brackets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F427A4-2685-41B7-A8E9-34755F9FA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Formatting Methods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131CA7-BCFE-8D27-671A-4DA7A3A69A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0540" y="1247666"/>
            <a:ext cx="460467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class IndentationExample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private int Zero()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return 0;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9285BF-CEDC-DD9A-7CE7-95EC39B838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8967" y="1844824"/>
            <a:ext cx="3605861" cy="129540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none">
            <a:no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19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Google Shape;404;p12">
            <a:extLst>
              <a:ext uri="{FF2B5EF4-FFF2-40B4-BE49-F238E27FC236}">
                <a16:creationId xmlns:a16="http://schemas.microsoft.com/office/drawing/2014/main" id="{770E1AB7-A47F-2184-1017-D8EB997DAD4E}"/>
              </a:ext>
            </a:extLst>
          </p:cNvPr>
          <p:cNvSpPr/>
          <p:nvPr/>
        </p:nvSpPr>
        <p:spPr>
          <a:xfrm>
            <a:off x="5988572" y="3378473"/>
            <a:ext cx="3236016" cy="783122"/>
          </a:xfrm>
          <a:prstGeom prst="wedgeRoundRectCallout">
            <a:avLst>
              <a:gd name="adj1" fmla="val 9292"/>
              <a:gd name="adj2" fmla="val -80907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</a:t>
            </a:r>
            <a:r>
              <a:rPr lang="en-US" sz="20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entire</a:t>
            </a:r>
            <a:r>
              <a:rPr lang="en-US" sz="20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method</a:t>
            </a:r>
            <a:r>
              <a:rPr lang="en-US" sz="20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is indented with a single</a:t>
            </a:r>
            <a:r>
              <a:rPr lang="en-US" sz="20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[Tab]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EE1861-CEAF-F096-9B7C-AA9611FEC5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8825" y="2478717"/>
            <a:ext cx="2666146" cy="38100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none">
            <a:no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1900" b="1" noProof="1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15" name="Google Shape;404;p12">
            <a:extLst>
              <a:ext uri="{FF2B5EF4-FFF2-40B4-BE49-F238E27FC236}">
                <a16:creationId xmlns:a16="http://schemas.microsoft.com/office/drawing/2014/main" id="{CB2F598C-A941-E9AC-A08E-46CB81381BE3}"/>
              </a:ext>
            </a:extLst>
          </p:cNvPr>
          <p:cNvSpPr/>
          <p:nvPr/>
        </p:nvSpPr>
        <p:spPr>
          <a:xfrm>
            <a:off x="9519137" y="3212847"/>
            <a:ext cx="2391575" cy="783122"/>
          </a:xfrm>
          <a:prstGeom prst="wedgeRoundRectCallout">
            <a:avLst>
              <a:gd name="adj1" fmla="val -19391"/>
              <a:gd name="adj2" fmla="val -92821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</a:t>
            </a:r>
            <a:r>
              <a:rPr lang="en-US" sz="20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method</a:t>
            </a:r>
            <a:r>
              <a:rPr lang="en-US" sz="20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body</a:t>
            </a:r>
            <a:r>
              <a:rPr lang="en-US" sz="20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is</a:t>
            </a:r>
            <a:r>
              <a:rPr lang="en-US" sz="20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also</a:t>
            </a:r>
            <a:r>
              <a:rPr lang="en-US" sz="2000" b="1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indented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84F66C8-ABC8-F720-109D-190A94B210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0236" y="4651320"/>
            <a:ext cx="7242794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private static ulong CalculateFactorial(uint num)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1780576-D582-D908-91CF-97B489FF2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5482" y="4317184"/>
            <a:ext cx="575096" cy="56286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93B2F46-6CF5-5418-AC08-984CBEC94B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1038" y="5778208"/>
            <a:ext cx="8558423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private static ulong CalculateFactorial ( uint num )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E50DE0-C0A1-F954-D15D-B7917911BB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8278" y="6283731"/>
            <a:ext cx="8558423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private static ulong CalculateFactorial (uint num)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DAA8B67-13D5-DC54-9D8C-87FA3FB9D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3676" y="5961150"/>
            <a:ext cx="587036" cy="57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3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4" grpId="0" animBg="1"/>
      <p:bldP spid="17" grpId="0" animBg="1"/>
      <p:bldP spid="23" grpId="0" animBg="1"/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573F43-857D-8096-EB0B-210F753DB8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2A091-4BAC-56B9-CC36-6FEEC7828D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7191" y="1094001"/>
            <a:ext cx="11815018" cy="5561125"/>
          </a:xfrm>
        </p:spPr>
        <p:txBody>
          <a:bodyPr/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Separate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method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parameters</a:t>
            </a:r>
            <a:r>
              <a:rPr lang="en-US" dirty="0"/>
              <a:t> by a </a:t>
            </a:r>
            <a:r>
              <a:rPr lang="en-US" b="1" dirty="0">
                <a:solidFill>
                  <a:schemeClr val="bg1"/>
                </a:solidFill>
              </a:rPr>
              <a:t>comma</a:t>
            </a:r>
            <a:r>
              <a:rPr lang="en-US" dirty="0"/>
              <a:t> followed by a </a:t>
            </a:r>
            <a:r>
              <a:rPr lang="en-US" b="1" dirty="0">
                <a:solidFill>
                  <a:schemeClr val="bg1"/>
                </a:solidFill>
              </a:rPr>
              <a:t>space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dirty="0"/>
          </a:p>
          <a:p>
            <a:pPr>
              <a:lnSpc>
                <a:spcPts val="80"/>
              </a:lnSpc>
              <a:buClr>
                <a:schemeClr val="tx1"/>
              </a:buClr>
            </a:pPr>
            <a:endParaRPr lang="en-US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3600" dirty="0"/>
              <a:t>Use an </a:t>
            </a:r>
            <a:r>
              <a:rPr lang="en-US" sz="3600" b="1" dirty="0">
                <a:solidFill>
                  <a:schemeClr val="bg1"/>
                </a:solidFill>
              </a:rPr>
              <a:t>empty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line</a:t>
            </a:r>
            <a:r>
              <a:rPr lang="en-US" sz="3600" dirty="0"/>
              <a:t> to </a:t>
            </a:r>
            <a:r>
              <a:rPr lang="en-US" sz="3600" b="1" dirty="0">
                <a:solidFill>
                  <a:schemeClr val="bg1"/>
                </a:solidFill>
              </a:rPr>
              <a:t>separate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logically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related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sequences</a:t>
            </a:r>
            <a:r>
              <a:rPr lang="en-US" sz="3600" dirty="0"/>
              <a:t> of </a:t>
            </a:r>
            <a:r>
              <a:rPr lang="en-US" sz="3600" b="1" dirty="0">
                <a:solidFill>
                  <a:schemeClr val="bg1"/>
                </a:solidFill>
              </a:rPr>
              <a:t>lines</a:t>
            </a:r>
            <a:r>
              <a:rPr lang="en-US" sz="3600" dirty="0"/>
              <a:t>: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C84430F-3189-8EB1-9E05-921F821C9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Formatting Methods (2)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9D6E63-F93C-BDD1-2E4D-B9311E317E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011" y="2214798"/>
            <a:ext cx="9767037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private void RegisterUser(string username, string password)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787C89-2FB8-574F-AF8B-0919E61450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011" y="1683823"/>
            <a:ext cx="9753600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private void RegisterUser(string username ,string password)</a:t>
            </a:r>
          </a:p>
        </p:txBody>
      </p:sp>
      <p:sp>
        <p:nvSpPr>
          <p:cNvPr id="17" name="Google Shape;404;p12">
            <a:extLst>
              <a:ext uri="{FF2B5EF4-FFF2-40B4-BE49-F238E27FC236}">
                <a16:creationId xmlns:a16="http://schemas.microsoft.com/office/drawing/2014/main" id="{CAEB53A6-DF2C-5EF9-9AF8-DCEFB7085EAD}"/>
              </a:ext>
            </a:extLst>
          </p:cNvPr>
          <p:cNvSpPr/>
          <p:nvPr/>
        </p:nvSpPr>
        <p:spPr>
          <a:xfrm>
            <a:off x="10429295" y="1601195"/>
            <a:ext cx="1664734" cy="1123640"/>
          </a:xfrm>
          <a:prstGeom prst="wedgeRoundRectCallout">
            <a:avLst>
              <a:gd name="adj1" fmla="val -73707"/>
              <a:gd name="adj2" fmla="val -17910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Don't put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space</a:t>
            </a:r>
            <a:r>
              <a:rPr lang="en-US" sz="2000" b="1" dirty="0">
                <a:solidFill>
                  <a:schemeClr val="bg2"/>
                </a:solidFill>
              </a:rPr>
              <a:t> before the comma</a:t>
            </a:r>
            <a:endParaRPr lang="en-US" sz="2000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02A839-7F4D-1818-7D1D-B4E4CAD1CA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5980" y="3253040"/>
            <a:ext cx="9604791" cy="3416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private List&lt;Report&gt; PrepareReports()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List&lt;Report&gt; reports = new List&lt;Report&gt;();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// Create incomes reports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Report incomesSalesReport = PrepareIncomesSalesReport();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reports.Add(incomesSalesReport);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Report incomesSupportReport = PrepareIncomesSupportReport();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reports.Add(incomesSupportReport);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return reports;</a:t>
            </a:r>
          </a:p>
          <a:p>
            <a:pPr eaLnBrk="0" hangingPunct="0">
              <a:lnSpc>
                <a:spcPct val="9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2" name="Google Shape;404;p12">
            <a:extLst>
              <a:ext uri="{FF2B5EF4-FFF2-40B4-BE49-F238E27FC236}">
                <a16:creationId xmlns:a16="http://schemas.microsoft.com/office/drawing/2014/main" id="{EABE9F66-F9E1-9201-1BD6-C599AF4F3DD5}"/>
              </a:ext>
            </a:extLst>
          </p:cNvPr>
          <p:cNvSpPr/>
          <p:nvPr/>
        </p:nvSpPr>
        <p:spPr>
          <a:xfrm>
            <a:off x="8906726" y="4049677"/>
            <a:ext cx="1664734" cy="442603"/>
          </a:xfrm>
          <a:prstGeom prst="wedgeRoundRectCallout">
            <a:avLst>
              <a:gd name="adj1" fmla="val -192611"/>
              <a:gd name="adj2" fmla="val -1436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Empty line</a:t>
            </a:r>
          </a:p>
        </p:txBody>
      </p:sp>
      <p:sp>
        <p:nvSpPr>
          <p:cNvPr id="23" name="Google Shape;404;p12">
            <a:extLst>
              <a:ext uri="{FF2B5EF4-FFF2-40B4-BE49-F238E27FC236}">
                <a16:creationId xmlns:a16="http://schemas.microsoft.com/office/drawing/2014/main" id="{7365E60B-43B5-CC34-F51E-0BD1AA603E27}"/>
              </a:ext>
            </a:extLst>
          </p:cNvPr>
          <p:cNvSpPr/>
          <p:nvPr/>
        </p:nvSpPr>
        <p:spPr>
          <a:xfrm>
            <a:off x="6598468" y="5877272"/>
            <a:ext cx="1664734" cy="442603"/>
          </a:xfrm>
          <a:prstGeom prst="wedgeRoundRectCallout">
            <a:avLst>
              <a:gd name="adj1" fmla="val -163385"/>
              <a:gd name="adj2" fmla="val -41099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Empty line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59B970-C406-94A6-25E8-0FB330E1D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5575" y="1534996"/>
            <a:ext cx="587036" cy="5769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FE6471-67FB-9B47-7768-597E69A3A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7515" y="2097784"/>
            <a:ext cx="575096" cy="56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345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2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A8D93E62-E221-41CF-93B1-82022BD2CA9D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21B6EDF-99F8-4F1C-875C-88BE6FCE1241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4832547" y="1978643"/>
            <a:ext cx="6878490" cy="1754333"/>
          </a:xfrm>
        </p:spPr>
        <p:txBody>
          <a:bodyPr/>
          <a:lstStyle/>
          <a:p>
            <a:r>
              <a:rPr lang="en-US" dirty="0"/>
              <a:t>Code Formatting</a:t>
            </a:r>
          </a:p>
        </p:txBody>
      </p:sp>
      <p:pic>
        <p:nvPicPr>
          <p:cNvPr id="7" name="Picture 4" descr="How to Write Clean Code | Perforce">
            <a:extLst>
              <a:ext uri="{FF2B5EF4-FFF2-40B4-BE49-F238E27FC236}">
                <a16:creationId xmlns:a16="http://schemas.microsoft.com/office/drawing/2014/main" id="{AF7806DC-726E-4E7B-872D-D141833A7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72" y="1071169"/>
            <a:ext cx="4873692" cy="3655268"/>
          </a:xfrm>
          <a:prstGeom prst="rect">
            <a:avLst/>
          </a:prstGeom>
          <a:noFill/>
          <a:ln>
            <a:solidFill>
              <a:schemeClr val="bg2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692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B24206-A1F0-49A1-85E6-1482865D34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The Concept of Self-Documenting Code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8990C-1A68-497B-808A-429BCA784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 and Code Documentation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F4BC76-5D77-20DB-8060-D059E5DF3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212" y="1052736"/>
            <a:ext cx="3419953" cy="304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8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099E67-99E6-42C8-9C2A-C31F6EED7B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7153-ED47-4A03-9437-732C81CD2E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Effective comments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repeat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the </a:t>
            </a:r>
            <a:r>
              <a:rPr lang="en-US" b="1" dirty="0">
                <a:solidFill>
                  <a:schemeClr val="bg1"/>
                </a:solidFill>
              </a:rPr>
              <a:t>code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They explain it at a </a:t>
            </a:r>
            <a:r>
              <a:rPr lang="en-US" b="1" dirty="0">
                <a:solidFill>
                  <a:schemeClr val="bg1"/>
                </a:solidFill>
              </a:rPr>
              <a:t>higher level </a:t>
            </a:r>
            <a:r>
              <a:rPr lang="en-US" dirty="0"/>
              <a:t>and reveal </a:t>
            </a:r>
            <a:r>
              <a:rPr lang="en-US" b="1" dirty="0">
                <a:solidFill>
                  <a:schemeClr val="bg1"/>
                </a:solidFill>
              </a:rPr>
              <a:t>non-obvious</a:t>
            </a:r>
            <a:r>
              <a:rPr lang="en-US" dirty="0"/>
              <a:t> details</a:t>
            </a:r>
          </a:p>
          <a:p>
            <a:pPr>
              <a:lnSpc>
                <a:spcPct val="100000"/>
              </a:lnSpc>
            </a:pPr>
            <a:r>
              <a:rPr lang="en-US" dirty="0"/>
              <a:t>The best </a:t>
            </a:r>
            <a:r>
              <a:rPr lang="en-US" b="1" dirty="0">
                <a:solidFill>
                  <a:schemeClr val="bg1"/>
                </a:solidFill>
              </a:rPr>
              <a:t>software documentation</a:t>
            </a:r>
            <a:r>
              <a:rPr lang="en-US" dirty="0"/>
              <a:t> is the </a:t>
            </a:r>
            <a:r>
              <a:rPr lang="en-US" b="1" dirty="0">
                <a:solidFill>
                  <a:schemeClr val="bg1"/>
                </a:solidFill>
              </a:rPr>
              <a:t>source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code</a:t>
            </a:r>
            <a:r>
              <a:rPr lang="en-US" dirty="0"/>
              <a:t> itself – keep it </a:t>
            </a:r>
            <a:r>
              <a:rPr lang="en-US" b="1" dirty="0">
                <a:solidFill>
                  <a:schemeClr val="bg1"/>
                </a:solidFill>
              </a:rPr>
              <a:t>clean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readable</a:t>
            </a:r>
            <a:r>
              <a:rPr lang="en-US" dirty="0"/>
              <a:t>!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Self-documenting code </a:t>
            </a:r>
            <a:r>
              <a:rPr lang="en-US" dirty="0"/>
              <a:t>is </a:t>
            </a:r>
            <a:r>
              <a:rPr lang="en-US" b="1" dirty="0">
                <a:solidFill>
                  <a:schemeClr val="bg1"/>
                </a:solidFill>
              </a:rPr>
              <a:t>self-explainable</a:t>
            </a:r>
            <a:r>
              <a:rPr lang="en-US" dirty="0"/>
              <a:t> and does </a:t>
            </a:r>
            <a:r>
              <a:rPr lang="en-US" b="1" dirty="0">
                <a:solidFill>
                  <a:schemeClr val="bg1"/>
                </a:solidFill>
              </a:rPr>
              <a:t>not need comments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Simple</a:t>
            </a:r>
            <a:r>
              <a:rPr lang="en-US" dirty="0"/>
              <a:t> design, </a:t>
            </a:r>
            <a:r>
              <a:rPr lang="en-US" b="1" dirty="0">
                <a:solidFill>
                  <a:schemeClr val="bg1"/>
                </a:solidFill>
              </a:rPr>
              <a:t>small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well-named</a:t>
            </a:r>
            <a:r>
              <a:rPr lang="en-US" dirty="0"/>
              <a:t> methods, </a:t>
            </a:r>
            <a:r>
              <a:rPr lang="en-US" b="1" dirty="0">
                <a:solidFill>
                  <a:schemeClr val="bg1"/>
                </a:solidFill>
              </a:rPr>
              <a:t>strong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cohesion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loose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coupling</a:t>
            </a:r>
            <a:r>
              <a:rPr lang="en-US" dirty="0"/>
              <a:t>, simple logic, good </a:t>
            </a:r>
            <a:r>
              <a:rPr lang="en-US" b="1" dirty="0">
                <a:solidFill>
                  <a:schemeClr val="bg1"/>
                </a:solidFill>
              </a:rPr>
              <a:t>variable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names</a:t>
            </a:r>
            <a:r>
              <a:rPr lang="en-US" dirty="0"/>
              <a:t>, good formatting, … 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21F7A97-85F0-4F0A-81FD-B580ED2A1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Comments</a:t>
            </a:r>
          </a:p>
        </p:txBody>
      </p:sp>
    </p:spTree>
    <p:extLst>
      <p:ext uri="{BB962C8B-B14F-4D97-AF65-F5344CB8AC3E}">
        <p14:creationId xmlns:p14="http://schemas.microsoft.com/office/powerpoint/2010/main" val="349860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0DFE97-C00F-404B-B52A-8E8D05412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Badly Documented Code – Example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E4B8B0-D870-E002-DBC2-3244021D47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756" y="1208313"/>
            <a:ext cx="11521280" cy="55533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91440" bIns="91440">
            <a:spAutoFit/>
          </a:bodyPr>
          <a:lstStyle/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static List&lt;int&gt;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FndPrimes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(int start, int end)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List&lt;int&gt; primesList = new List&lt;int&gt;();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// Create new list of integers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// Perform a loop from start to end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for (int num = start; num &lt;= end; num++)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bool prime = true;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// Declare boolean variable, initially true</a:t>
            </a: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// Perform loop from 2 to sqrt(num)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for (int div = 2; div &lt;= Math.Sqrt(num); div++)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{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// Check if div divides num with no remainder 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   if (num % div == 0)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   {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            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// We found a divider -&gt; the number is not prime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                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prime = false;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		   break;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// Exit from the loop 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…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}</a:t>
            </a: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}</a:t>
            </a:r>
            <a:endParaRPr lang="bg-BG" sz="20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75000"/>
              </a:lnSpc>
              <a:spcBef>
                <a:spcPts val="100"/>
              </a:spcBef>
              <a:spcAft>
                <a:spcPts val="1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Google Shape;404;p12">
            <a:extLst>
              <a:ext uri="{FF2B5EF4-FFF2-40B4-BE49-F238E27FC236}">
                <a16:creationId xmlns:a16="http://schemas.microsoft.com/office/drawing/2014/main" id="{34E54896-F46D-FF09-E7B8-9758903E430A}"/>
              </a:ext>
            </a:extLst>
          </p:cNvPr>
          <p:cNvSpPr/>
          <p:nvPr/>
        </p:nvSpPr>
        <p:spPr>
          <a:xfrm>
            <a:off x="7606580" y="2213830"/>
            <a:ext cx="4320480" cy="783122"/>
          </a:xfrm>
          <a:prstGeom prst="wedgeRoundRectCallout">
            <a:avLst>
              <a:gd name="adj1" fmla="val -35126"/>
              <a:gd name="adj2" fmla="val -63596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All comments explain obvious details. They repeat the code</a:t>
            </a:r>
          </a:p>
        </p:txBody>
      </p:sp>
      <p:sp>
        <p:nvSpPr>
          <p:cNvPr id="11" name="Google Shape;404;p12">
            <a:extLst>
              <a:ext uri="{FF2B5EF4-FFF2-40B4-BE49-F238E27FC236}">
                <a16:creationId xmlns:a16="http://schemas.microsoft.com/office/drawing/2014/main" id="{0F7514C3-0CF6-3DEC-1D88-5C6C40646736}"/>
              </a:ext>
            </a:extLst>
          </p:cNvPr>
          <p:cNvSpPr/>
          <p:nvPr/>
        </p:nvSpPr>
        <p:spPr>
          <a:xfrm>
            <a:off x="7606580" y="2213830"/>
            <a:ext cx="4320480" cy="783122"/>
          </a:xfrm>
          <a:prstGeom prst="wedgeRoundRectCallout">
            <a:avLst>
              <a:gd name="adj1" fmla="val -61661"/>
              <a:gd name="adj2" fmla="val 57142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All comments explain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obvious details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. They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repeat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 the code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200ED000-A598-480C-9C0A-9BDDE40E64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5297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587BFC-77A0-4902-A4FD-C75C3F8D40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092C55-BBB4-4DAF-BA36-44DE4C5F7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Self-Documenting Code – Example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A9227C-2B8D-4707-B8F4-95FB81F92D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014" y="1484784"/>
            <a:ext cx="10766795" cy="48320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static List&lt;int&gt; </a:t>
            </a:r>
            <a:r>
              <a:rPr lang="en-US" sz="20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FindPrimes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(int start, int end)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List&lt;int&gt; primesList = new List&lt;int&gt;();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for (int num = start; num &lt;= end; num++)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bool isPrime = 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IsPrime(num)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if (isPrime)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   primesList.Add(num);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}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return primesList;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Google Shape;404;p12">
            <a:extLst>
              <a:ext uri="{FF2B5EF4-FFF2-40B4-BE49-F238E27FC236}">
                <a16:creationId xmlns:a16="http://schemas.microsoft.com/office/drawing/2014/main" id="{2C6C9EDD-ECD4-47C7-A539-01C4022067D8}"/>
              </a:ext>
            </a:extLst>
          </p:cNvPr>
          <p:cNvSpPr/>
          <p:nvPr/>
        </p:nvSpPr>
        <p:spPr>
          <a:xfrm>
            <a:off x="6238428" y="3475217"/>
            <a:ext cx="3600400" cy="851225"/>
          </a:xfrm>
          <a:prstGeom prst="wedgeRoundRectCallout">
            <a:avLst>
              <a:gd name="adj1" fmla="val -59225"/>
              <a:gd name="adj2" fmla="val -51885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Good code needs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no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comments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. It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explains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itself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8971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BACE1C-1438-431D-8CC9-078464BF60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Correctness, Readability, Maintainability, Testability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82EEDC-AFAF-4518-A05E-E6FEEB279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What is High-Quality Code</a:t>
            </a:r>
            <a:r>
              <a:rPr lang="bg-BG" sz="4800" dirty="0"/>
              <a:t>?</a:t>
            </a:r>
            <a:endParaRPr lang="en-US" sz="4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1290FA-A860-4BAA-A398-5E167AACF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060" y="392959"/>
            <a:ext cx="6775608" cy="4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0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3B312A-4D5E-2163-7E0C-A46C725372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CDAAC65-5A9B-EF12-C731-F8698A5E9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Self-Documenting Code – Example (2)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0C7B26-0DB2-6D4B-A530-C5F9E723E1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015" y="1295401"/>
            <a:ext cx="10766795" cy="52347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private static bool </a:t>
            </a:r>
            <a:r>
              <a:rPr lang="en-US" sz="20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IsPrime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(int num)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bool isPrime = true;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int maxDivider = (int) Math.Sqrt(num);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for (int div = 2; div &lt;= maxDivider; div++)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if (num % div == 0)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{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// We found a divider -&gt; the number is not prime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   isPrime = false;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   break;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}</a:t>
            </a:r>
          </a:p>
          <a:p>
            <a:pPr eaLnBrk="0" hangingPunct="0">
              <a:lnSpc>
                <a:spcPct val="11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}</a:t>
            </a:r>
          </a:p>
          <a:p>
            <a:pPr eaLnBrk="0" hangingPunct="0">
              <a:lnSpc>
                <a:spcPct val="110000"/>
              </a:lnSpc>
              <a:spcBef>
                <a:spcPts val="10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return isPrime;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Google Shape;404;p12">
            <a:extLst>
              <a:ext uri="{FF2B5EF4-FFF2-40B4-BE49-F238E27FC236}">
                <a16:creationId xmlns:a16="http://schemas.microsoft.com/office/drawing/2014/main" id="{44D8E4FE-F910-251E-0BEC-5FD53A372563}"/>
              </a:ext>
            </a:extLst>
          </p:cNvPr>
          <p:cNvSpPr/>
          <p:nvPr/>
        </p:nvSpPr>
        <p:spPr>
          <a:xfrm>
            <a:off x="5878388" y="4848230"/>
            <a:ext cx="4752528" cy="851225"/>
          </a:xfrm>
          <a:prstGeom prst="wedgeRoundRectCallout">
            <a:avLst>
              <a:gd name="adj1" fmla="val -42931"/>
              <a:gd name="adj2" fmla="val -92773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This comment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explains non-obvious 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details. It does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not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repeat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 the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code</a:t>
            </a:r>
          </a:p>
        </p:txBody>
      </p:sp>
      <p:sp>
        <p:nvSpPr>
          <p:cNvPr id="8" name="Google Shape;404;p12">
            <a:extLst>
              <a:ext uri="{FF2B5EF4-FFF2-40B4-BE49-F238E27FC236}">
                <a16:creationId xmlns:a16="http://schemas.microsoft.com/office/drawing/2014/main" id="{B16EB51B-080B-2821-D6DC-3F4690FC28A3}"/>
              </a:ext>
            </a:extLst>
          </p:cNvPr>
          <p:cNvSpPr/>
          <p:nvPr/>
        </p:nvSpPr>
        <p:spPr>
          <a:xfrm>
            <a:off x="6503576" y="1329453"/>
            <a:ext cx="4559388" cy="851225"/>
          </a:xfrm>
          <a:prstGeom prst="wedgeRoundRectCallout">
            <a:avLst>
              <a:gd name="adj1" fmla="val -61906"/>
              <a:gd name="adj2" fmla="val -27838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Good methods have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good names 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and are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easy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 to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read</a:t>
            </a:r>
            <a:r>
              <a:rPr lang="en-US" sz="2200" b="1" noProof="1">
                <a:solidFill>
                  <a:schemeClr val="bg2"/>
                </a:solidFill>
                <a:cs typeface="Consolas" pitchFamily="49" charset="0"/>
              </a:rPr>
              <a:t> and </a:t>
            </a:r>
            <a:r>
              <a:rPr lang="en-US" sz="22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understand</a:t>
            </a:r>
          </a:p>
        </p:txBody>
      </p:sp>
    </p:spTree>
    <p:extLst>
      <p:ext uri="{BB962C8B-B14F-4D97-AF65-F5344CB8AC3E}">
        <p14:creationId xmlns:p14="http://schemas.microsoft.com/office/powerpoint/2010/main" val="14210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9C4FA7-07FD-0650-1DA1-6D2CB1AA3D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1764" y="5589588"/>
            <a:ext cx="11377264" cy="731837"/>
          </a:xfrm>
        </p:spPr>
        <p:txBody>
          <a:bodyPr/>
          <a:lstStyle/>
          <a:p>
            <a:r>
              <a:rPr lang="en-US" sz="3400" i="0" u="none" strike="noStrike" dirty="0">
                <a:effectLst/>
              </a:rPr>
              <a:t>Variables and Expressions, Control Statements, Constants</a:t>
            </a:r>
            <a:endParaRPr lang="en-US" sz="3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A7254E-323C-6341-AAEB-D5B5621A5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949" y="4725143"/>
            <a:ext cx="10958928" cy="780383"/>
          </a:xfrm>
        </p:spPr>
        <p:txBody>
          <a:bodyPr/>
          <a:lstStyle/>
          <a:p>
            <a:r>
              <a:rPr lang="en-US" dirty="0"/>
              <a:t>Organizing Data Correctly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1A6137-D094-459C-0886-80B6CA647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894" y="1340768"/>
            <a:ext cx="6261036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524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CF8D19-4C1B-4B8E-80BB-DAC05AEA42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3D2C1-E66F-446E-A169-E5C814B6B2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4"/>
            <a:ext cx="11448675" cy="55611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Scope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– a way of thinking about a variable's </a:t>
            </a:r>
            <a:r>
              <a:rPr lang="en-US" sz="3200" b="1" dirty="0">
                <a:solidFill>
                  <a:schemeClr val="bg1"/>
                </a:solidFill>
              </a:rPr>
              <a:t>accessibility</a:t>
            </a:r>
          </a:p>
          <a:p>
            <a:pPr lvl="1">
              <a:lnSpc>
                <a:spcPct val="100000"/>
              </a:lnSpc>
            </a:pPr>
            <a:r>
              <a:rPr lang="en-US" sz="3000" b="1" dirty="0"/>
              <a:t>Global</a:t>
            </a:r>
            <a:r>
              <a:rPr lang="bg-BG" sz="3000" dirty="0"/>
              <a:t> (</a:t>
            </a:r>
            <a:r>
              <a:rPr lang="en-US" sz="3000" dirty="0"/>
              <a:t>static</a:t>
            </a:r>
            <a:r>
              <a:rPr lang="bg-BG" sz="3000" dirty="0"/>
              <a:t>), </a:t>
            </a:r>
            <a:r>
              <a:rPr lang="en-US" sz="3000" b="1" dirty="0"/>
              <a:t>member</a:t>
            </a:r>
            <a:r>
              <a:rPr lang="en-US" sz="3000" dirty="0"/>
              <a:t> variable</a:t>
            </a:r>
            <a:r>
              <a:rPr lang="bg-BG" sz="3000" dirty="0"/>
              <a:t>, </a:t>
            </a:r>
            <a:r>
              <a:rPr lang="en-US" sz="3000" b="1" dirty="0"/>
              <a:t>local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The </a:t>
            </a:r>
            <a:r>
              <a:rPr lang="en-US" sz="3000" b="1" dirty="0">
                <a:solidFill>
                  <a:schemeClr val="bg1"/>
                </a:solidFill>
              </a:rPr>
              <a:t>scope</a:t>
            </a:r>
            <a:r>
              <a:rPr lang="en-US" sz="3000" dirty="0"/>
              <a:t> is often </a:t>
            </a:r>
            <a:r>
              <a:rPr lang="en-US" sz="3000" b="1" dirty="0">
                <a:solidFill>
                  <a:schemeClr val="bg1"/>
                </a:solidFill>
              </a:rPr>
              <a:t>combined</a:t>
            </a:r>
            <a:r>
              <a:rPr lang="en-US" sz="3000" dirty="0"/>
              <a:t> with </a:t>
            </a:r>
            <a:r>
              <a:rPr lang="en-US" sz="3000" b="1" dirty="0">
                <a:solidFill>
                  <a:schemeClr val="bg1"/>
                </a:solidFill>
              </a:rPr>
              <a:t>visibility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Variable visibility </a:t>
            </a:r>
            <a:r>
              <a:rPr lang="en-US" sz="3200" dirty="0"/>
              <a:t>is explicitly set </a:t>
            </a:r>
            <a:r>
              <a:rPr lang="en-US" sz="3200" b="1" dirty="0">
                <a:solidFill>
                  <a:schemeClr val="bg1"/>
                </a:solidFill>
              </a:rPr>
              <a:t>restriction</a:t>
            </a:r>
            <a:r>
              <a:rPr lang="en-US" sz="3200" dirty="0"/>
              <a:t> regarding the </a:t>
            </a:r>
            <a:r>
              <a:rPr lang="en-US" sz="3200" b="1" dirty="0">
                <a:solidFill>
                  <a:schemeClr val="bg1"/>
                </a:solidFill>
              </a:rPr>
              <a:t>access</a:t>
            </a:r>
            <a:r>
              <a:rPr lang="en-US" sz="3200" dirty="0"/>
              <a:t> to the </a:t>
            </a:r>
            <a:r>
              <a:rPr lang="en-US" sz="3200" b="1" dirty="0">
                <a:solidFill>
                  <a:schemeClr val="bg1"/>
                </a:solidFill>
              </a:rPr>
              <a:t>variable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Always try to </a:t>
            </a:r>
            <a:r>
              <a:rPr lang="en-US" sz="3000" b="1" dirty="0">
                <a:solidFill>
                  <a:schemeClr val="bg1"/>
                </a:solidFill>
              </a:rPr>
              <a:t>reduce</a:t>
            </a:r>
            <a:r>
              <a:rPr lang="en-US" sz="3000" dirty="0"/>
              <a:t> </a:t>
            </a:r>
            <a:br>
              <a:rPr lang="en-US" sz="3000" dirty="0"/>
            </a:br>
            <a:r>
              <a:rPr lang="en-US" sz="3000" dirty="0"/>
              <a:t>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variables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scope</a:t>
            </a:r>
            <a:r>
              <a:rPr lang="en-US" sz="3000" dirty="0"/>
              <a:t> </a:t>
            </a:r>
            <a:br>
              <a:rPr lang="en-US" sz="3000" dirty="0"/>
            </a:br>
            <a:r>
              <a:rPr lang="en-US" sz="3000" dirty="0"/>
              <a:t>and </a:t>
            </a:r>
            <a:r>
              <a:rPr lang="en-US" sz="3000" b="1" dirty="0">
                <a:solidFill>
                  <a:schemeClr val="bg1"/>
                </a:solidFill>
              </a:rPr>
              <a:t>visibility</a:t>
            </a:r>
          </a:p>
          <a:p>
            <a:pPr marL="447675" lvl="1" indent="0">
              <a:buNone/>
            </a:pPr>
            <a:endParaRPr lang="en-US" dirty="0"/>
          </a:p>
          <a:p>
            <a:endParaRPr lang="bg-BG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4755CBB-8610-49AB-8F34-7AAC025BE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Scope And Visibility</a:t>
            </a:r>
          </a:p>
        </p:txBody>
      </p:sp>
      <p:sp>
        <p:nvSpPr>
          <p:cNvPr id="5" name="Google Shape;404;p12">
            <a:extLst>
              <a:ext uri="{FF2B5EF4-FFF2-40B4-BE49-F238E27FC236}">
                <a16:creationId xmlns:a16="http://schemas.microsoft.com/office/drawing/2014/main" id="{FB0CA64F-4179-F2B2-0C88-6539EBE8B4FF}"/>
              </a:ext>
            </a:extLst>
          </p:cNvPr>
          <p:cNvSpPr/>
          <p:nvPr/>
        </p:nvSpPr>
        <p:spPr>
          <a:xfrm>
            <a:off x="8646622" y="2492896"/>
            <a:ext cx="1324596" cy="527733"/>
          </a:xfrm>
          <a:prstGeom prst="wedgeRoundRectCallout">
            <a:avLst>
              <a:gd name="adj1" fmla="val -20565"/>
              <a:gd name="adj2" fmla="val -2201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private</a:t>
            </a:r>
          </a:p>
        </p:txBody>
      </p:sp>
      <p:sp>
        <p:nvSpPr>
          <p:cNvPr id="7" name="Google Shape;404;p12">
            <a:extLst>
              <a:ext uri="{FF2B5EF4-FFF2-40B4-BE49-F238E27FC236}">
                <a16:creationId xmlns:a16="http://schemas.microsoft.com/office/drawing/2014/main" id="{ED4E172F-7E43-243E-44C5-C007160D5B71}"/>
              </a:ext>
            </a:extLst>
          </p:cNvPr>
          <p:cNvSpPr/>
          <p:nvPr/>
        </p:nvSpPr>
        <p:spPr>
          <a:xfrm>
            <a:off x="10200091" y="2564904"/>
            <a:ext cx="1552939" cy="527733"/>
          </a:xfrm>
          <a:prstGeom prst="wedgeRoundRectCallout">
            <a:avLst>
              <a:gd name="adj1" fmla="val -48886"/>
              <a:gd name="adj2" fmla="val -14578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protected</a:t>
            </a:r>
          </a:p>
        </p:txBody>
      </p:sp>
      <p:sp>
        <p:nvSpPr>
          <p:cNvPr id="16" name="Google Shape;404;p12">
            <a:extLst>
              <a:ext uri="{FF2B5EF4-FFF2-40B4-BE49-F238E27FC236}">
                <a16:creationId xmlns:a16="http://schemas.microsoft.com/office/drawing/2014/main" id="{8E188549-4A8E-D001-3DC2-4281ABF264C4}"/>
              </a:ext>
            </a:extLst>
          </p:cNvPr>
          <p:cNvSpPr/>
          <p:nvPr/>
        </p:nvSpPr>
        <p:spPr>
          <a:xfrm>
            <a:off x="8258902" y="1772816"/>
            <a:ext cx="1324596" cy="527733"/>
          </a:xfrm>
          <a:prstGeom prst="wedgeRoundRectCallout">
            <a:avLst>
              <a:gd name="adj1" fmla="val -39584"/>
              <a:gd name="adj2" fmla="val -7505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internal</a:t>
            </a:r>
          </a:p>
        </p:txBody>
      </p:sp>
      <p:sp>
        <p:nvSpPr>
          <p:cNvPr id="17" name="Google Shape;404;p12">
            <a:extLst>
              <a:ext uri="{FF2B5EF4-FFF2-40B4-BE49-F238E27FC236}">
                <a16:creationId xmlns:a16="http://schemas.microsoft.com/office/drawing/2014/main" id="{8CDCBAFB-809D-4E16-ECA8-8EEBF4506C03}"/>
              </a:ext>
            </a:extLst>
          </p:cNvPr>
          <p:cNvSpPr/>
          <p:nvPr/>
        </p:nvSpPr>
        <p:spPr>
          <a:xfrm>
            <a:off x="10027207" y="1700808"/>
            <a:ext cx="1099356" cy="527733"/>
          </a:xfrm>
          <a:prstGeom prst="wedgeRoundRectCallout">
            <a:avLst>
              <a:gd name="adj1" fmla="val -11277"/>
              <a:gd name="adj2" fmla="val -14578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lnSpc>
                <a:spcPts val="3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public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B82033-6890-43E8-948A-E9BB84380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864" y="3922793"/>
            <a:ext cx="7283166" cy="25188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467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CF8D19-4C1B-4B8E-80BB-DAC05AEA42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3D2C1-E66F-446E-A169-E5C814B6B2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4"/>
            <a:ext cx="6048075" cy="5561125"/>
          </a:xfrm>
        </p:spPr>
        <p:txBody>
          <a:bodyPr>
            <a:normAutofit/>
          </a:bodyPr>
          <a:lstStyle/>
          <a:p>
            <a:pPr marL="447675" lvl="1" indent="0">
              <a:buNone/>
            </a:pPr>
            <a:endParaRPr lang="en-US" dirty="0"/>
          </a:p>
          <a:p>
            <a:endParaRPr lang="bg-BG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4755CBB-8610-49AB-8F34-7AAC025BE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Scope And Visibility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732877-5BB2-7690-A549-0732C924B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772" y="1597816"/>
            <a:ext cx="5525079" cy="440120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class Globals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public static int 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state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 = 0;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class ConsolePrinter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public static void Print()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{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if (Globals.</a:t>
            </a: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state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 == 0)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 Console.WriteLine("Hello.");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else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 Console.WriteLine("…")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}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5FE979-966B-B774-1D14-0743B0E70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1342" y="2425003"/>
            <a:ext cx="5823711" cy="31700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class ConsolePrinter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public static void Print(int </a:t>
            </a:r>
            <a:r>
              <a:rPr lang="en-US" sz="20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state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{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if (</a:t>
            </a:r>
            <a:r>
              <a:rPr lang="en-US" sz="20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state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 == 0) 	  	 	  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 Console.WriteLine("Hello.");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else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	   Console.WriteLine("…")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}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Google Shape;404;p12">
            <a:extLst>
              <a:ext uri="{FF2B5EF4-FFF2-40B4-BE49-F238E27FC236}">
                <a16:creationId xmlns:a16="http://schemas.microsoft.com/office/drawing/2014/main" id="{69094A1C-549C-D165-155C-CC5CE5B0260D}"/>
              </a:ext>
            </a:extLst>
          </p:cNvPr>
          <p:cNvSpPr/>
          <p:nvPr/>
        </p:nvSpPr>
        <p:spPr>
          <a:xfrm>
            <a:off x="4002551" y="1421742"/>
            <a:ext cx="2235877" cy="783122"/>
          </a:xfrm>
          <a:prstGeom prst="wedgeRoundRectCallout">
            <a:avLst>
              <a:gd name="adj1" fmla="val -60458"/>
              <a:gd name="adj2" fmla="val 56335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This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variable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 goes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out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 of the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scope</a:t>
            </a:r>
          </a:p>
        </p:txBody>
      </p:sp>
      <p:sp>
        <p:nvSpPr>
          <p:cNvPr id="18" name="Google Shape;404;p12">
            <a:extLst>
              <a:ext uri="{FF2B5EF4-FFF2-40B4-BE49-F238E27FC236}">
                <a16:creationId xmlns:a16="http://schemas.microsoft.com/office/drawing/2014/main" id="{25830892-0F47-47D4-A057-FA661EDCBBDE}"/>
              </a:ext>
            </a:extLst>
          </p:cNvPr>
          <p:cNvSpPr/>
          <p:nvPr/>
        </p:nvSpPr>
        <p:spPr>
          <a:xfrm>
            <a:off x="9047686" y="1513105"/>
            <a:ext cx="2854053" cy="783122"/>
          </a:xfrm>
          <a:prstGeom prst="wedgeRoundRectCallout">
            <a:avLst>
              <a:gd name="adj1" fmla="val 7712"/>
              <a:gd name="adj2" fmla="val 151522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Better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pass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 the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variable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as an argument</a:t>
            </a:r>
          </a:p>
        </p:txBody>
      </p:sp>
    </p:spTree>
    <p:extLst>
      <p:ext uri="{BB962C8B-B14F-4D97-AF65-F5344CB8AC3E}">
        <p14:creationId xmlns:p14="http://schemas.microsoft.com/office/powerpoint/2010/main" val="124730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51FFF7-E895-4F77-A6B2-D97748BF7F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DED6F-E65B-4183-ABC1-5FFDDE6981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Variable span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== t</a:t>
            </a:r>
            <a:r>
              <a:rPr lang="en-US" sz="3200" dirty="0"/>
              <a:t>he </a:t>
            </a:r>
            <a:r>
              <a:rPr lang="en-US" sz="3200" b="1" dirty="0">
                <a:solidFill>
                  <a:schemeClr val="bg1"/>
                </a:solidFill>
              </a:rPr>
              <a:t>average</a:t>
            </a:r>
            <a:r>
              <a:rPr lang="en-US" sz="3200" dirty="0"/>
              <a:t> number of </a:t>
            </a:r>
            <a:r>
              <a:rPr lang="en-US" sz="3200" b="1" dirty="0">
                <a:solidFill>
                  <a:schemeClr val="bg1"/>
                </a:solidFill>
              </a:rPr>
              <a:t>lines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of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b="1" dirty="0">
                <a:solidFill>
                  <a:schemeClr val="bg1"/>
                </a:solidFill>
              </a:rPr>
              <a:t>code</a:t>
            </a:r>
            <a:r>
              <a:rPr lang="en-US" sz="3200" dirty="0"/>
              <a:t> 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LOC</a:t>
            </a:r>
            <a:r>
              <a:rPr lang="en-US" sz="3200" dirty="0"/>
              <a:t>) between </a:t>
            </a:r>
            <a:r>
              <a:rPr lang="en-US" sz="3200" b="1" dirty="0">
                <a:solidFill>
                  <a:schemeClr val="bg1"/>
                </a:solidFill>
              </a:rPr>
              <a:t>variable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usages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 marL="0" indent="0">
              <a:lnSpc>
                <a:spcPct val="100000"/>
              </a:lnSpc>
              <a:buNone/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3000"/>
              </a:spcBef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Variable lifetime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== t</a:t>
            </a:r>
            <a:r>
              <a:rPr lang="en-US" sz="3200" dirty="0"/>
              <a:t>he </a:t>
            </a:r>
            <a:r>
              <a:rPr lang="en-US" sz="3200" b="1" dirty="0">
                <a:solidFill>
                  <a:schemeClr val="bg1"/>
                </a:solidFill>
              </a:rPr>
              <a:t>number</a:t>
            </a:r>
            <a:r>
              <a:rPr lang="en-US" sz="3200" dirty="0"/>
              <a:t> of </a:t>
            </a:r>
            <a:r>
              <a:rPr lang="en-US" sz="3200" b="1" dirty="0">
                <a:solidFill>
                  <a:schemeClr val="bg1"/>
                </a:solidFill>
              </a:rPr>
              <a:t>lines of code</a:t>
            </a:r>
            <a:r>
              <a:rPr lang="en-US" sz="3200" dirty="0"/>
              <a:t> (LOC) </a:t>
            </a:r>
            <a:r>
              <a:rPr lang="en-US" sz="3200" b="1" dirty="0">
                <a:solidFill>
                  <a:schemeClr val="bg1"/>
                </a:solidFill>
              </a:rPr>
              <a:t>between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/>
              <a:t>the </a:t>
            </a:r>
            <a:r>
              <a:rPr lang="en-US" sz="3200" b="1" dirty="0">
                <a:solidFill>
                  <a:schemeClr val="bg1"/>
                </a:solidFill>
              </a:rPr>
              <a:t>first</a:t>
            </a:r>
            <a:r>
              <a:rPr lang="en-US" sz="3200" dirty="0"/>
              <a:t> and the </a:t>
            </a:r>
            <a:r>
              <a:rPr lang="en-US" sz="3200" b="1" dirty="0">
                <a:solidFill>
                  <a:schemeClr val="bg1"/>
                </a:solidFill>
              </a:rPr>
              <a:t>last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variable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usage</a:t>
            </a:r>
            <a:r>
              <a:rPr lang="en-US" sz="3200" dirty="0"/>
              <a:t> in a block</a:t>
            </a:r>
          </a:p>
          <a:p>
            <a:pPr lvl="1"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endParaRPr lang="en-US" sz="30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F2C435-6E2C-45F6-A9F2-E3CDC82F9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Variable Span and Lifetime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B2ABF6-92C8-B1B7-AAC0-7D6E8F7B5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072" y="2266494"/>
            <a:ext cx="5544616" cy="16312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anose="020B0609020204030204" pitchFamily="49" charset="0"/>
                <a:cs typeface="Consolas" pitchFamily="49" charset="0"/>
              </a:rPr>
              <a:t>1  a = 1;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anose="020B0609020204030204" pitchFamily="49" charset="0"/>
                <a:cs typeface="Consolas" pitchFamily="49" charset="0"/>
              </a:rPr>
              <a:t>2  b = 1;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anose="020B0609020204030204" pitchFamily="49" charset="0"/>
                <a:cs typeface="Consolas" pitchFamily="49" charset="0"/>
              </a:rPr>
              <a:t>3  c = 1;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anose="020B0609020204030204" pitchFamily="49" charset="0"/>
                <a:cs typeface="Consolas" pitchFamily="49" charset="0"/>
              </a:rPr>
              <a:t>4  b = a + 1;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anose="020B0609020204030204" pitchFamily="49" charset="0"/>
                <a:cs typeface="Consolas" pitchFamily="49" charset="0"/>
              </a:rPr>
              <a:t>5  b = b / c</a:t>
            </a:r>
            <a:r>
              <a:rPr lang="en-US" sz="2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0D9A0C-B215-53AA-73E6-7361A18374C1}"/>
              </a:ext>
            </a:extLst>
          </p:cNvPr>
          <p:cNvSpPr txBox="1"/>
          <p:nvPr/>
        </p:nvSpPr>
        <p:spPr>
          <a:xfrm>
            <a:off x="3023932" y="2812866"/>
            <a:ext cx="1074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span = </a:t>
            </a:r>
            <a:r>
              <a:rPr lang="en-US" sz="2000" b="1" dirty="0"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C6588-5BC4-B93F-136F-C5075EB4028F}"/>
              </a:ext>
            </a:extLst>
          </p:cNvPr>
          <p:cNvSpPr txBox="1"/>
          <p:nvPr/>
        </p:nvSpPr>
        <p:spPr>
          <a:xfrm>
            <a:off x="3397828" y="3320921"/>
            <a:ext cx="1074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span = </a:t>
            </a:r>
            <a:r>
              <a:rPr lang="en-US" sz="2000" b="1" dirty="0">
                <a:latin typeface="Consolas" pitchFamily="49" charset="0"/>
                <a:cs typeface="Consolas" pitchFamily="49" charset="0"/>
              </a:rPr>
              <a:t>0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A39D41CE-56AF-6DAB-BDF4-E240EDA72370}"/>
              </a:ext>
            </a:extLst>
          </p:cNvPr>
          <p:cNvSpPr/>
          <p:nvPr/>
        </p:nvSpPr>
        <p:spPr>
          <a:xfrm>
            <a:off x="2612143" y="2745944"/>
            <a:ext cx="370840" cy="739095"/>
          </a:xfrm>
          <a:prstGeom prst="rightBrace">
            <a:avLst>
              <a:gd name="adj1" fmla="val 10065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pc="-150" dirty="0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9242FCC9-681A-9326-BF5C-0EB127CECDDF}"/>
              </a:ext>
            </a:extLst>
          </p:cNvPr>
          <p:cNvSpPr/>
          <p:nvPr/>
        </p:nvSpPr>
        <p:spPr>
          <a:xfrm>
            <a:off x="2961969" y="3412771"/>
            <a:ext cx="370840" cy="437322"/>
          </a:xfrm>
          <a:prstGeom prst="rightBrace">
            <a:avLst>
              <a:gd name="adj1" fmla="val 10065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pc="-150" dirty="0"/>
          </a:p>
        </p:txBody>
      </p:sp>
      <p:sp>
        <p:nvSpPr>
          <p:cNvPr id="18" name="Google Shape;404;p12">
            <a:extLst>
              <a:ext uri="{FF2B5EF4-FFF2-40B4-BE49-F238E27FC236}">
                <a16:creationId xmlns:a16="http://schemas.microsoft.com/office/drawing/2014/main" id="{585118CE-065D-BAD7-8485-F3EBF5D56268}"/>
              </a:ext>
            </a:extLst>
          </p:cNvPr>
          <p:cNvSpPr/>
          <p:nvPr/>
        </p:nvSpPr>
        <p:spPr>
          <a:xfrm>
            <a:off x="6602430" y="3499218"/>
            <a:ext cx="4509331" cy="442603"/>
          </a:xfrm>
          <a:prstGeom prst="wedgeRoundRectCallout">
            <a:avLst>
              <a:gd name="adj1" fmla="val -43489"/>
              <a:gd name="adj2" fmla="val 10800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bg2"/>
                </a:solidFill>
              </a:rPr>
              <a:t>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average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span</a:t>
            </a:r>
            <a:r>
              <a:rPr lang="en-US" sz="2000" b="1" dirty="0">
                <a:solidFill>
                  <a:schemeClr val="bg2"/>
                </a:solidFill>
              </a:rPr>
              <a:t> for </a:t>
            </a:r>
            <a:r>
              <a:rPr lang="en-US" sz="2000" b="1" dirty="0">
                <a:solidFill>
                  <a:schemeClr val="bg2"/>
                </a:solidFill>
                <a:latin typeface="Consolas" pitchFamily="49" charset="0"/>
                <a:cs typeface="Consolas" pitchFamily="49" charset="0"/>
              </a:rPr>
              <a:t>b</a:t>
            </a:r>
            <a:r>
              <a:rPr lang="en-US" sz="2000" b="1" i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2"/>
                </a:solidFill>
              </a:rPr>
              <a:t>is</a:t>
            </a:r>
            <a:r>
              <a:rPr lang="en-US" sz="2000" b="1" i="1" dirty="0">
                <a:solidFill>
                  <a:srgbClr val="FFC000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 + 0) / 2 = 0.5</a:t>
            </a:r>
          </a:p>
        </p:txBody>
      </p:sp>
      <p:sp>
        <p:nvSpPr>
          <p:cNvPr id="19" name="Google Shape;404;p12">
            <a:extLst>
              <a:ext uri="{FF2B5EF4-FFF2-40B4-BE49-F238E27FC236}">
                <a16:creationId xmlns:a16="http://schemas.microsoft.com/office/drawing/2014/main" id="{899A3085-552E-2A97-7ADC-CCAD84181F00}"/>
              </a:ext>
            </a:extLst>
          </p:cNvPr>
          <p:cNvSpPr/>
          <p:nvPr/>
        </p:nvSpPr>
        <p:spPr>
          <a:xfrm>
            <a:off x="5086599" y="2417733"/>
            <a:ext cx="6404154" cy="442603"/>
          </a:xfrm>
          <a:prstGeom prst="wedgeRoundRectCallout">
            <a:avLst>
              <a:gd name="adj1" fmla="val -65444"/>
              <a:gd name="adj2" fmla="val 42281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bg2"/>
                </a:solidFill>
              </a:rPr>
              <a:t>One line between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first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reference</a:t>
            </a:r>
            <a:r>
              <a:rPr lang="en-US" sz="2000" b="1" dirty="0">
                <a:solidFill>
                  <a:schemeClr val="bg2"/>
                </a:solidFill>
              </a:rPr>
              <a:t> to </a:t>
            </a:r>
            <a:r>
              <a:rPr lang="en-US" sz="2000" b="1" dirty="0">
                <a:solidFill>
                  <a:schemeClr val="bg2"/>
                </a:solidFill>
                <a:cs typeface="Consolas" pitchFamily="49" charset="0"/>
              </a:rPr>
              <a:t>b</a:t>
            </a:r>
            <a:r>
              <a:rPr lang="en-US" sz="2000" b="1" dirty="0">
                <a:solidFill>
                  <a:schemeClr val="bg2"/>
                </a:solidFill>
              </a:rPr>
              <a:t> and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second</a:t>
            </a:r>
          </a:p>
        </p:txBody>
      </p:sp>
      <p:sp>
        <p:nvSpPr>
          <p:cNvPr id="20" name="Google Shape;404;p12">
            <a:extLst>
              <a:ext uri="{FF2B5EF4-FFF2-40B4-BE49-F238E27FC236}">
                <a16:creationId xmlns:a16="http://schemas.microsoft.com/office/drawing/2014/main" id="{EC7248A3-686F-60F6-FF82-417F0E83D9A2}"/>
              </a:ext>
            </a:extLst>
          </p:cNvPr>
          <p:cNvSpPr/>
          <p:nvPr/>
        </p:nvSpPr>
        <p:spPr>
          <a:xfrm>
            <a:off x="5260701" y="2966696"/>
            <a:ext cx="6404154" cy="442603"/>
          </a:xfrm>
          <a:prstGeom prst="wedgeRoundRectCallout">
            <a:avLst>
              <a:gd name="adj1" fmla="val -62053"/>
              <a:gd name="adj2" fmla="val 57955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lines</a:t>
            </a:r>
            <a:r>
              <a:rPr lang="en-US" sz="2000" b="1" dirty="0">
                <a:solidFill>
                  <a:schemeClr val="bg2"/>
                </a:solidFill>
              </a:rPr>
              <a:t> between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second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reference</a:t>
            </a:r>
            <a:r>
              <a:rPr lang="en-US" sz="2000" b="1" dirty="0">
                <a:solidFill>
                  <a:schemeClr val="bg2"/>
                </a:solidFill>
              </a:rPr>
              <a:t> to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</a:t>
            </a:r>
            <a:r>
              <a:rPr lang="en-US" sz="2000" b="1" dirty="0">
                <a:solidFill>
                  <a:schemeClr val="bg2"/>
                </a:solidFill>
              </a:rPr>
              <a:t> and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third</a:t>
            </a:r>
            <a:endParaRPr lang="en-US" sz="24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872BFBA-0ECD-7953-C61E-F036A4465E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813" y="5013176"/>
            <a:ext cx="5544615" cy="16312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25 recordIndex = 0;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26 while (recordIndex &lt; recordCount)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27 { ...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28 recordIndex = recordIndex + 1;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23" name="Google Shape;404;p12">
            <a:extLst>
              <a:ext uri="{FF2B5EF4-FFF2-40B4-BE49-F238E27FC236}">
                <a16:creationId xmlns:a16="http://schemas.microsoft.com/office/drawing/2014/main" id="{3B9C672B-E63C-EA3D-4104-812B61043C8A}"/>
              </a:ext>
            </a:extLst>
          </p:cNvPr>
          <p:cNvSpPr/>
          <p:nvPr/>
        </p:nvSpPr>
        <p:spPr>
          <a:xfrm>
            <a:off x="6333194" y="5017876"/>
            <a:ext cx="4502480" cy="499356"/>
          </a:xfrm>
          <a:prstGeom prst="wedgeRoundRectCallout">
            <a:avLst>
              <a:gd name="adj1" fmla="val -98184"/>
              <a:gd name="adj2" fmla="val -11807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 eaLnBrk="0" hangingPunct="0">
              <a:lnSpc>
                <a:spcPts val="2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latin typeface="Consolas" pitchFamily="49" charset="0"/>
                <a:cs typeface="Consolas" pitchFamily="49" charset="0"/>
              </a:rPr>
              <a:t>recordIndex 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(line 28 - line 25 + 1) = 4</a:t>
            </a:r>
            <a:endParaRPr lang="en-US" sz="2000" b="1" i="1" noProof="1">
              <a:solidFill>
                <a:schemeClr val="bg2"/>
              </a:solidFill>
              <a:cs typeface="Consolas" pitchFamily="49" charset="0"/>
            </a:endParaRPr>
          </a:p>
        </p:txBody>
      </p:sp>
      <p:sp>
        <p:nvSpPr>
          <p:cNvPr id="24" name="Google Shape;404;p12">
            <a:extLst>
              <a:ext uri="{FF2B5EF4-FFF2-40B4-BE49-F238E27FC236}">
                <a16:creationId xmlns:a16="http://schemas.microsoft.com/office/drawing/2014/main" id="{5423962C-AD5C-1DA2-C674-7E8F8A8B46B3}"/>
              </a:ext>
            </a:extLst>
          </p:cNvPr>
          <p:cNvSpPr/>
          <p:nvPr/>
        </p:nvSpPr>
        <p:spPr>
          <a:xfrm>
            <a:off x="6382444" y="5723878"/>
            <a:ext cx="3185486" cy="783122"/>
          </a:xfrm>
          <a:prstGeom prst="wedgeRoundRectCallout">
            <a:avLst>
              <a:gd name="adj1" fmla="val -60460"/>
              <a:gd name="adj2" fmla="val -21091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chemeClr val="bg2"/>
                </a:solidFill>
              </a:rPr>
              <a:t>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average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lifetime</a:t>
            </a:r>
            <a:r>
              <a:rPr lang="en-US" sz="2000" b="1" dirty="0">
                <a:solidFill>
                  <a:schemeClr val="bg2"/>
                </a:solidFill>
              </a:rPr>
              <a:t> for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recordIndex</a:t>
            </a:r>
            <a:r>
              <a:rPr lang="en-US" sz="2000" b="1" i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2"/>
                </a:solidFill>
              </a:rPr>
              <a:t>is</a:t>
            </a:r>
            <a:r>
              <a:rPr lang="en-US" sz="2000" b="1" i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4 / 1 </a:t>
            </a:r>
            <a:r>
              <a:rPr lang="en-US" sz="2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304628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1" grpId="0"/>
      <p:bldP spid="12" grpId="0" animBg="1"/>
      <p:bldP spid="17" grpId="0" animBg="1"/>
      <p:bldP spid="2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51FFF7-E895-4F77-A6B2-D97748BF7F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DED6F-E65B-4183-ABC1-5FFDDE6981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500" dirty="0"/>
              <a:t>Variable </a:t>
            </a:r>
            <a:r>
              <a:rPr lang="en-US" sz="3500" b="1" dirty="0">
                <a:solidFill>
                  <a:schemeClr val="bg1"/>
                </a:solidFill>
              </a:rPr>
              <a:t>span</a:t>
            </a:r>
            <a:r>
              <a:rPr lang="en-US" sz="3500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US" sz="3500" b="1" dirty="0">
                <a:solidFill>
                  <a:schemeClr val="bg1"/>
                </a:solidFill>
              </a:rPr>
              <a:t>lifetime</a:t>
            </a:r>
            <a:r>
              <a:rPr lang="en-US" sz="3500" dirty="0"/>
              <a:t> should be </a:t>
            </a:r>
            <a:r>
              <a:rPr lang="en-US" sz="3500" b="1" dirty="0">
                <a:solidFill>
                  <a:schemeClr val="bg1"/>
                </a:solidFill>
              </a:rPr>
              <a:t>kept</a:t>
            </a:r>
            <a:r>
              <a:rPr lang="en-US" sz="3500" dirty="0"/>
              <a:t> as </a:t>
            </a:r>
            <a:r>
              <a:rPr lang="en-US" sz="3500" b="1" dirty="0">
                <a:solidFill>
                  <a:schemeClr val="bg1"/>
                </a:solidFill>
              </a:rPr>
              <a:t>low</a:t>
            </a:r>
            <a:r>
              <a:rPr lang="en-US" sz="3500" dirty="0"/>
              <a:t> as </a:t>
            </a:r>
            <a:r>
              <a:rPr lang="en-US" sz="3500" b="1" dirty="0">
                <a:solidFill>
                  <a:schemeClr val="bg1"/>
                </a:solidFill>
              </a:rPr>
              <a:t>possible</a:t>
            </a:r>
          </a:p>
          <a:p>
            <a:pPr>
              <a:lnSpc>
                <a:spcPct val="100000"/>
              </a:lnSpc>
            </a:pPr>
            <a:r>
              <a:rPr lang="en-US" sz="3500" dirty="0"/>
              <a:t>Rules for </a:t>
            </a:r>
            <a:r>
              <a:rPr lang="en-US" sz="3500" b="1" dirty="0">
                <a:solidFill>
                  <a:schemeClr val="bg1"/>
                </a:solidFill>
              </a:rPr>
              <a:t>minimizing</a:t>
            </a:r>
            <a:r>
              <a:rPr lang="en-US" sz="3500" dirty="0"/>
              <a:t> </a:t>
            </a:r>
            <a:r>
              <a:rPr lang="en-US" sz="3500" b="1" dirty="0">
                <a:solidFill>
                  <a:schemeClr val="bg1"/>
                </a:solidFill>
              </a:rPr>
              <a:t>span</a:t>
            </a:r>
            <a:r>
              <a:rPr lang="en-US" sz="3500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US" sz="3500" b="1" dirty="0">
                <a:solidFill>
                  <a:schemeClr val="bg1"/>
                </a:solidFill>
              </a:rPr>
              <a:t>lifetime</a:t>
            </a:r>
            <a:r>
              <a:rPr lang="en-US" sz="3500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sz="3300" dirty="0"/>
              <a:t>Define </a:t>
            </a:r>
            <a:r>
              <a:rPr lang="en-US" sz="3300" b="1" dirty="0">
                <a:solidFill>
                  <a:schemeClr val="bg1"/>
                </a:solidFill>
              </a:rPr>
              <a:t>variables</a:t>
            </a:r>
            <a:r>
              <a:rPr lang="en-US" sz="3300" dirty="0"/>
              <a:t> at their </a:t>
            </a:r>
            <a:br>
              <a:rPr lang="en-US" sz="3300" dirty="0"/>
            </a:br>
            <a:r>
              <a:rPr lang="en-US" sz="3300" b="1" dirty="0">
                <a:solidFill>
                  <a:schemeClr val="bg1"/>
                </a:solidFill>
              </a:rPr>
              <a:t>first</a:t>
            </a:r>
            <a:r>
              <a:rPr lang="en-US" sz="3300" dirty="0"/>
              <a:t> </a:t>
            </a:r>
            <a:r>
              <a:rPr lang="en-US" sz="3300" b="1" dirty="0">
                <a:solidFill>
                  <a:schemeClr val="bg1"/>
                </a:solidFill>
              </a:rPr>
              <a:t>usage</a:t>
            </a:r>
          </a:p>
          <a:p>
            <a:pPr lvl="1">
              <a:lnSpc>
                <a:spcPct val="100000"/>
              </a:lnSpc>
            </a:pPr>
            <a:r>
              <a:rPr lang="en-US" sz="3300" dirty="0"/>
              <a:t>Initialize variables just </a:t>
            </a:r>
            <a:br>
              <a:rPr lang="en-US" sz="3300" dirty="0"/>
            </a:br>
            <a:r>
              <a:rPr lang="en-US" sz="3300" b="1" dirty="0">
                <a:solidFill>
                  <a:schemeClr val="bg1"/>
                </a:solidFill>
              </a:rPr>
              <a:t>before</a:t>
            </a:r>
            <a:r>
              <a:rPr lang="en-US" sz="3300" dirty="0"/>
              <a:t> their </a:t>
            </a:r>
            <a:r>
              <a:rPr lang="en-US" sz="3300" b="1" dirty="0">
                <a:solidFill>
                  <a:schemeClr val="bg1"/>
                </a:solidFill>
              </a:rPr>
              <a:t>first</a:t>
            </a:r>
            <a:r>
              <a:rPr lang="en-US" sz="3300" dirty="0"/>
              <a:t> </a:t>
            </a:r>
            <a:r>
              <a:rPr lang="en-US" sz="3300" b="1" dirty="0">
                <a:solidFill>
                  <a:schemeClr val="bg1"/>
                </a:solidFill>
              </a:rPr>
              <a:t>usage</a:t>
            </a:r>
          </a:p>
          <a:p>
            <a:pPr lvl="1">
              <a:lnSpc>
                <a:spcPct val="100000"/>
              </a:lnSpc>
            </a:pPr>
            <a:r>
              <a:rPr lang="en-US" sz="3300" dirty="0"/>
              <a:t>Try to </a:t>
            </a:r>
            <a:r>
              <a:rPr lang="en-US" sz="3300" b="1" dirty="0">
                <a:solidFill>
                  <a:schemeClr val="bg1"/>
                </a:solidFill>
              </a:rPr>
              <a:t>keep</a:t>
            </a:r>
            <a:r>
              <a:rPr lang="en-US" sz="3300" dirty="0"/>
              <a:t> </a:t>
            </a:r>
            <a:r>
              <a:rPr lang="en-US" sz="3300" b="1" dirty="0">
                <a:solidFill>
                  <a:schemeClr val="bg1"/>
                </a:solidFill>
              </a:rPr>
              <a:t>together</a:t>
            </a:r>
            <a:r>
              <a:rPr lang="en-US" sz="3300" dirty="0"/>
              <a:t> </a:t>
            </a:r>
            <a:r>
              <a:rPr lang="en-US" sz="3300" b="1" dirty="0">
                <a:solidFill>
                  <a:schemeClr val="bg1"/>
                </a:solidFill>
              </a:rPr>
              <a:t>blocks</a:t>
            </a:r>
            <a:r>
              <a:rPr lang="en-US" sz="3300" dirty="0"/>
              <a:t> </a:t>
            </a:r>
            <a:br>
              <a:rPr lang="en-US" sz="3300" dirty="0"/>
            </a:br>
            <a:r>
              <a:rPr lang="en-US" sz="3300" dirty="0"/>
              <a:t>of code using the </a:t>
            </a:r>
            <a:r>
              <a:rPr lang="en-US" sz="3300" b="1" dirty="0">
                <a:solidFill>
                  <a:schemeClr val="bg1"/>
                </a:solidFill>
              </a:rPr>
              <a:t>same</a:t>
            </a:r>
            <a:r>
              <a:rPr lang="en-US" sz="3300" dirty="0"/>
              <a:t> </a:t>
            </a:r>
            <a:r>
              <a:rPr lang="en-US" sz="3300" b="1" dirty="0">
                <a:solidFill>
                  <a:schemeClr val="bg1"/>
                </a:solidFill>
              </a:rPr>
              <a:t>variable</a:t>
            </a:r>
          </a:p>
          <a:p>
            <a:pPr lvl="1"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endParaRPr lang="en-US" sz="30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F2C435-6E2C-45F6-A9F2-E3CDC82F9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Variable Span and Lifetime (2)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970817-AD36-07E4-9B54-10DBF8A3C0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3535" y="2559668"/>
            <a:ext cx="4085234" cy="28394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r>
              <a:rPr lang="en-US" sz="2200" b="1" dirty="0">
                <a:latin typeface="Consolas" panose="020B0609020204030204" pitchFamily="49" charset="0"/>
              </a:rPr>
              <a:t>int count = 0;</a:t>
            </a:r>
          </a:p>
          <a:p>
            <a:endParaRPr lang="en-US" sz="2200" b="1" dirty="0">
              <a:latin typeface="Consolas" panose="020B0609020204030204" pitchFamily="49" charset="0"/>
            </a:endParaRPr>
          </a:p>
          <a:p>
            <a:r>
              <a:rPr lang="en-US" sz="2200" b="1" dirty="0">
                <a:latin typeface="Consolas" panose="020B0609020204030204" pitchFamily="49" charset="0"/>
              </a:rPr>
              <a:t>while (count != 10)</a:t>
            </a:r>
          </a:p>
          <a:p>
            <a:r>
              <a:rPr lang="en-US" sz="2200" b="1" dirty="0">
                <a:latin typeface="Consolas" panose="020B0609020204030204" pitchFamily="49" charset="0"/>
              </a:rPr>
              <a:t>{</a:t>
            </a:r>
          </a:p>
          <a:p>
            <a:r>
              <a:rPr lang="en-US" sz="2200" b="1" dirty="0">
                <a:latin typeface="Consolas" panose="020B0609020204030204" pitchFamily="49" charset="0"/>
              </a:rPr>
              <a:t>    count++;</a:t>
            </a:r>
          </a:p>
          <a:p>
            <a:r>
              <a:rPr lang="en-US" sz="2200" b="1" dirty="0">
                <a:latin typeface="Consolas" panose="020B0609020204030204" pitchFamily="49" charset="0"/>
              </a:rPr>
              <a:t>}</a:t>
            </a:r>
          </a:p>
          <a:p>
            <a:endParaRPr lang="en-US" sz="2200" b="1" dirty="0">
              <a:latin typeface="Consolas" panose="020B0609020204030204" pitchFamily="49" charset="0"/>
            </a:endParaRPr>
          </a:p>
          <a:p>
            <a:r>
              <a:rPr lang="en-US" sz="2200" b="1" noProof="1">
                <a:latin typeface="Consolas" panose="020B0609020204030204" pitchFamily="49" charset="0"/>
              </a:rPr>
              <a:t>Console.WriteLine</a:t>
            </a:r>
            <a:r>
              <a:rPr lang="en-US" sz="2200" b="1" dirty="0">
                <a:latin typeface="Consolas" panose="020B0609020204030204" pitchFamily="49" charset="0"/>
              </a:rPr>
              <a:t>(count);</a:t>
            </a:r>
            <a:endParaRPr lang="en-US" sz="2200" b="1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8" name="Google Shape;404;p12">
            <a:extLst>
              <a:ext uri="{FF2B5EF4-FFF2-40B4-BE49-F238E27FC236}">
                <a16:creationId xmlns:a16="http://schemas.microsoft.com/office/drawing/2014/main" id="{58420AC7-46FC-E0D7-3304-00B58C2FFD04}"/>
              </a:ext>
            </a:extLst>
          </p:cNvPr>
          <p:cNvSpPr/>
          <p:nvPr/>
        </p:nvSpPr>
        <p:spPr>
          <a:xfrm>
            <a:off x="8267785" y="1776546"/>
            <a:ext cx="3262110" cy="783122"/>
          </a:xfrm>
          <a:prstGeom prst="wedgeRoundRectCallout">
            <a:avLst>
              <a:gd name="adj1" fmla="val -72353"/>
              <a:gd name="adj2" fmla="val 61686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chemeClr val="bg2"/>
                </a:solidFill>
              </a:rPr>
              <a:t>Initialize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count</a:t>
            </a:r>
            <a:r>
              <a:rPr lang="en-US" sz="2000" b="1" dirty="0">
                <a:solidFill>
                  <a:schemeClr val="bg2"/>
                </a:solidFill>
              </a:rPr>
              <a:t> variable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before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first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use</a:t>
            </a:r>
          </a:p>
        </p:txBody>
      </p:sp>
      <p:sp>
        <p:nvSpPr>
          <p:cNvPr id="9" name="Google Shape;404;p12">
            <a:extLst>
              <a:ext uri="{FF2B5EF4-FFF2-40B4-BE49-F238E27FC236}">
                <a16:creationId xmlns:a16="http://schemas.microsoft.com/office/drawing/2014/main" id="{B8FCEF46-8037-162D-600B-491B4959CBC3}"/>
              </a:ext>
            </a:extLst>
          </p:cNvPr>
          <p:cNvSpPr/>
          <p:nvPr/>
        </p:nvSpPr>
        <p:spPr>
          <a:xfrm>
            <a:off x="7174532" y="5790694"/>
            <a:ext cx="4085234" cy="783122"/>
          </a:xfrm>
          <a:prstGeom prst="wedgeRoundRectCallout">
            <a:avLst>
              <a:gd name="adj1" fmla="val 22845"/>
              <a:gd name="adj2" fmla="val -96086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chemeClr val="bg2"/>
                </a:solidFill>
              </a:rPr>
              <a:t>Keeping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together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block</a:t>
            </a:r>
            <a:r>
              <a:rPr lang="en-US" sz="2000" b="1" dirty="0">
                <a:solidFill>
                  <a:schemeClr val="bg2"/>
                </a:solidFill>
              </a:rPr>
              <a:t> of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code</a:t>
            </a:r>
            <a:r>
              <a:rPr lang="en-US" sz="2000" b="1" dirty="0">
                <a:solidFill>
                  <a:schemeClr val="bg2"/>
                </a:solidFill>
              </a:rPr>
              <a:t> using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same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variable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5EFC0D5A-99EE-6D89-BA4D-C3BBC1C8A1BE}"/>
              </a:ext>
            </a:extLst>
          </p:cNvPr>
          <p:cNvSpPr/>
          <p:nvPr/>
        </p:nvSpPr>
        <p:spPr>
          <a:xfrm>
            <a:off x="10043059" y="3113537"/>
            <a:ext cx="443841" cy="2259449"/>
          </a:xfrm>
          <a:prstGeom prst="rightBrace">
            <a:avLst>
              <a:gd name="adj1" fmla="val 16971"/>
              <a:gd name="adj2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3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6CFE9C-00BF-46CB-90B4-0E117516C7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33" name="Title 32">
            <a:extLst>
              <a:ext uri="{FF2B5EF4-FFF2-40B4-BE49-F238E27FC236}">
                <a16:creationId xmlns:a16="http://schemas.microsoft.com/office/drawing/2014/main" id="{FBD8F787-7501-6B00-8760-6F5527B48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Large and Reduced Variable Span and Lifetime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546166-5E35-C485-987C-4CDEF91F7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775" y="1199532"/>
            <a:ext cx="5779577" cy="560446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91440" bIns="91440">
            <a:noAutofit/>
          </a:bodyPr>
          <a:lstStyle/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int count;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int[] numbers = new int[100];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for (int i = 0; i &lt; numbers.Length; i++)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numbers[i] = i;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count = 0;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for (int i = 0; i &lt; numbers.Length / 2; i++)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numbers[i] = numbers[i] * numbers[i];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for (int i = 0; i &lt; numbers.Length; i++)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if (numbers[i] % 3 == 0)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{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count++;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}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Console.WriteLine(count);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B556203-B006-47AA-7F45-5A237F3793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6420" y="1302056"/>
            <a:ext cx="5779577" cy="52952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91440" bIns="91440">
            <a:spAutoFit/>
          </a:bodyPr>
          <a:lstStyle/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int[] numbers = new int[100];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for (int i = 0; i &lt; numbers.Length; i++)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numbers[i] = i;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for (int i = 0; i &lt; numbers.Length / 2; i++)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numbers[i] = numbers[i] * numbers[i];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int count = 0;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for (int i = 0; i &lt; numbers.Length; i++)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if (numbers[i] % 3 == 0)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    count++;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Console.WriteLine(count);</a:t>
            </a:r>
          </a:p>
        </p:txBody>
      </p:sp>
      <p:sp>
        <p:nvSpPr>
          <p:cNvPr id="32" name="Right Brace 31">
            <a:extLst>
              <a:ext uri="{FF2B5EF4-FFF2-40B4-BE49-F238E27FC236}">
                <a16:creationId xmlns:a16="http://schemas.microsoft.com/office/drawing/2014/main" id="{49747FB5-3CF0-15BE-1968-66E51C30C95A}"/>
              </a:ext>
            </a:extLst>
          </p:cNvPr>
          <p:cNvSpPr/>
          <p:nvPr/>
        </p:nvSpPr>
        <p:spPr>
          <a:xfrm>
            <a:off x="5592519" y="1988840"/>
            <a:ext cx="576064" cy="4608512"/>
          </a:xfrm>
          <a:prstGeom prst="rightBrace">
            <a:avLst>
              <a:gd name="adj1" fmla="val 9953"/>
              <a:gd name="adj2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Google Shape;404;p12">
            <a:extLst>
              <a:ext uri="{FF2B5EF4-FFF2-40B4-BE49-F238E27FC236}">
                <a16:creationId xmlns:a16="http://schemas.microsoft.com/office/drawing/2014/main" id="{973F1C64-2A87-444E-8FBB-048A81323FBA}"/>
              </a:ext>
            </a:extLst>
          </p:cNvPr>
          <p:cNvSpPr/>
          <p:nvPr/>
        </p:nvSpPr>
        <p:spPr>
          <a:xfrm>
            <a:off x="3286100" y="2276872"/>
            <a:ext cx="2016224" cy="510707"/>
          </a:xfrm>
          <a:prstGeom prst="wedgeRoundRectCallout">
            <a:avLst>
              <a:gd name="adj1" fmla="val 71988"/>
              <a:gd name="adj2" fmla="val 49322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</a:rPr>
              <a:t>Lifetime = 19</a:t>
            </a:r>
          </a:p>
        </p:txBody>
      </p:sp>
      <p:sp>
        <p:nvSpPr>
          <p:cNvPr id="37" name="Google Shape;404;p12">
            <a:extLst>
              <a:ext uri="{FF2B5EF4-FFF2-40B4-BE49-F238E27FC236}">
                <a16:creationId xmlns:a16="http://schemas.microsoft.com/office/drawing/2014/main" id="{8AB99E3D-5C49-32DD-60F4-03CC7D3ACCAC}"/>
              </a:ext>
            </a:extLst>
          </p:cNvPr>
          <p:cNvSpPr/>
          <p:nvPr/>
        </p:nvSpPr>
        <p:spPr>
          <a:xfrm>
            <a:off x="3277791" y="5336491"/>
            <a:ext cx="2340490" cy="919329"/>
          </a:xfrm>
          <a:prstGeom prst="wedgeRoundRectCallout">
            <a:avLst>
              <a:gd name="adj1" fmla="val 51571"/>
              <a:gd name="adj2" fmla="val -74641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</a:rPr>
              <a:t>Span =</a:t>
            </a:r>
          </a:p>
          <a:p>
            <a:pPr algn="ctr"/>
            <a:r>
              <a:rPr lang="en-US" sz="2400" b="1" dirty="0">
                <a:solidFill>
                  <a:schemeClr val="bg2"/>
                </a:solidFill>
              </a:rPr>
              <a:t>(5+8+2) / 3 = 5</a:t>
            </a:r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0758EE87-F547-B616-43D5-5D9B84354F62}"/>
              </a:ext>
            </a:extLst>
          </p:cNvPr>
          <p:cNvSpPr/>
          <p:nvPr/>
        </p:nvSpPr>
        <p:spPr>
          <a:xfrm>
            <a:off x="11320311" y="4193535"/>
            <a:ext cx="576064" cy="2285912"/>
          </a:xfrm>
          <a:prstGeom prst="rightBrace">
            <a:avLst>
              <a:gd name="adj1" fmla="val 9953"/>
              <a:gd name="adj2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0" name="Google Shape;404;p12">
            <a:extLst>
              <a:ext uri="{FF2B5EF4-FFF2-40B4-BE49-F238E27FC236}">
                <a16:creationId xmlns:a16="http://schemas.microsoft.com/office/drawing/2014/main" id="{0C0DAB1F-88E2-1E48-6FA2-7E75EB8EBEB3}"/>
              </a:ext>
            </a:extLst>
          </p:cNvPr>
          <p:cNvSpPr/>
          <p:nvPr/>
        </p:nvSpPr>
        <p:spPr>
          <a:xfrm>
            <a:off x="9262575" y="3694350"/>
            <a:ext cx="1872668" cy="510707"/>
          </a:xfrm>
          <a:prstGeom prst="wedgeRoundRectCallout">
            <a:avLst>
              <a:gd name="adj1" fmla="val 66015"/>
              <a:gd name="adj2" fmla="val 56277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</a:rPr>
              <a:t>Lifetime = 9</a:t>
            </a:r>
          </a:p>
        </p:txBody>
      </p:sp>
      <p:sp>
        <p:nvSpPr>
          <p:cNvPr id="41" name="Google Shape;404;p12">
            <a:extLst>
              <a:ext uri="{FF2B5EF4-FFF2-40B4-BE49-F238E27FC236}">
                <a16:creationId xmlns:a16="http://schemas.microsoft.com/office/drawing/2014/main" id="{A63C2E2B-1B7D-FC33-9A52-5E84A97AB96C}"/>
              </a:ext>
            </a:extLst>
          </p:cNvPr>
          <p:cNvSpPr/>
          <p:nvPr/>
        </p:nvSpPr>
        <p:spPr>
          <a:xfrm>
            <a:off x="9262575" y="5165040"/>
            <a:ext cx="1984357" cy="919329"/>
          </a:xfrm>
          <a:prstGeom prst="wedgeRoundRectCallout">
            <a:avLst>
              <a:gd name="adj1" fmla="val 60164"/>
              <a:gd name="adj2" fmla="val -29800"/>
              <a:gd name="adj3" fmla="val 16667"/>
            </a:avLst>
          </a:prstGeom>
          <a:solidFill>
            <a:schemeClr val="dk2">
              <a:alpha val="80000"/>
            </a:schemeClr>
          </a:solidFill>
          <a:ln w="19050" cap="flat" cmpd="sng">
            <a:solidFill>
              <a:srgbClr val="1A334B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45688" rIns="91401" bIns="45688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</a:rPr>
              <a:t>Span =</a:t>
            </a:r>
          </a:p>
          <a:p>
            <a:pPr algn="ctr"/>
            <a:r>
              <a:rPr lang="en-US" sz="2400" b="1" dirty="0">
                <a:solidFill>
                  <a:schemeClr val="bg2"/>
                </a:solidFill>
              </a:rPr>
              <a:t>(4+2) / 3 = 2</a:t>
            </a:r>
            <a:endParaRPr lang="en-US" b="1" dirty="0">
              <a:solidFill>
                <a:schemeClr val="bg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0EA003-E259-25E3-9470-EC068ED17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116" y="1108365"/>
            <a:ext cx="768730" cy="7555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07D9AB-B9CC-969B-A2AE-43276C7D0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7350" y="1158224"/>
            <a:ext cx="753094" cy="73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80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2" grpId="0" animBg="1"/>
      <p:bldP spid="3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087A274-07A1-3AD0-123B-8252649727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95B577-CC8F-A506-3E53-874CDC12DE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4"/>
            <a:ext cx="11815018" cy="5561125"/>
          </a:xfrm>
        </p:spPr>
        <p:txBody>
          <a:bodyPr>
            <a:normAutofit/>
          </a:bodyPr>
          <a:lstStyle/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CC37D6-233D-F3EF-61BC-C4312C1D2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55" y="100750"/>
            <a:ext cx="9792489" cy="882654"/>
          </a:xfrm>
        </p:spPr>
        <p:txBody>
          <a:bodyPr/>
          <a:lstStyle/>
          <a:p>
            <a:r>
              <a:rPr lang="en-US" dirty="0"/>
              <a:t>Never Use Complex Expressions in the Code!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51F67C-FC88-DDB1-AEF5-45C3544429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693" y="1300791"/>
            <a:ext cx="11772632" cy="16253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91440" bIns="91440">
            <a:spAutoFit/>
          </a:bodyPr>
          <a:lstStyle/>
          <a:p>
            <a:pPr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for (int i = 0; i &lt; xCoords.Length; i++)</a:t>
            </a:r>
          </a:p>
          <a:p>
            <a:pPr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for (int j = 0; j &lt; yCoords.Length; j++)</a:t>
            </a:r>
          </a:p>
          <a:p>
            <a:pPr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matrix[i][j] = </a:t>
            </a:r>
          </a:p>
          <a:p>
            <a:pPr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matrix[xCoords[FindMax(i) + 1]][yCoords[FindMin(j) - 1]] *</a:t>
            </a:r>
          </a:p>
          <a:p>
            <a:pPr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matrix[yCoords[FindMax(j) + 1]][xCoords[FindMin(i) - 1]];</a:t>
            </a:r>
            <a:endParaRPr lang="en-US" sz="1600" b="1" noProof="1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CAEAFE29-1593-FF89-455A-85CB458DB9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9866" y="1210175"/>
            <a:ext cx="4031852" cy="882650"/>
          </a:xfrm>
          <a:prstGeom prst="wedgeRoundRectCallout">
            <a:avLst>
              <a:gd name="adj1" fmla="val -60257"/>
              <a:gd name="adj2" fmla="val 4489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6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What shall we do if we get at this line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IndexOutOfRangeException</a:t>
            </a: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4E8A5B-E328-1BD9-AB67-CBB974D7BA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445" y="3249816"/>
            <a:ext cx="11814174" cy="34104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91440" bIns="91440">
            <a:spAutoFit/>
          </a:bodyPr>
          <a:lstStyle/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int minXStartIndex = FindMin(i) - 1;</a:t>
            </a: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int maxXStartIndex = FindMax(i) + 1;</a:t>
            </a: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int minYStartIndex = FindMin(j) - 1;</a:t>
            </a: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int maxYStartIndex = FindMax(j) + 1;</a:t>
            </a: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int minXcoord = xCoords[minXStartIndex];</a:t>
            </a: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int maxXcoord = xCoords[maxXStartIndex];</a:t>
            </a: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int minYcoord = yCoords[minYStartIndex];</a:t>
            </a: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int maxYcoord = yCoords[maxYStartIndex];</a:t>
            </a: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int newValue = matrix[maxXcoord][minYcoord] * matrix[maxYcoord][minXcoord];</a:t>
            </a:r>
          </a:p>
          <a:p>
            <a:pPr eaLnBrk="0" hangingPunct="0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matrix[i][j] = newValue;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1D04D0DC-167B-702A-0663-EEC5840D6D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0356" y="3989093"/>
            <a:ext cx="2717579" cy="685569"/>
          </a:xfrm>
          <a:prstGeom prst="wedgeRoundRectCallout">
            <a:avLst>
              <a:gd name="adj1" fmla="val -65281"/>
              <a:gd name="adj2" fmla="val 574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6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Instead,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simplify</a:t>
            </a: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complex expression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AFA73E80-95D3-FE15-20A9-16C515FC3C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920" y="4449439"/>
            <a:ext cx="2971053" cy="734721"/>
          </a:xfrm>
          <a:prstGeom prst="wedgeRoundRectCallout">
            <a:avLst>
              <a:gd name="adj1" fmla="val -8713"/>
              <a:gd name="adj2" fmla="val 67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6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It's much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more readable </a:t>
            </a: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than before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5E26B09E-4082-087A-2007-138D52E60B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609" y="5368036"/>
            <a:ext cx="4465364" cy="378345"/>
          </a:xfrm>
          <a:prstGeom prst="wedgeRoundRectCallout">
            <a:avLst>
              <a:gd name="adj1" fmla="val -8713"/>
              <a:gd name="adj2" fmla="val 67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6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It's much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easier</a:t>
            </a: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to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maintain</a:t>
            </a: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and debug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F410EA2-7E35-4B24-85BF-C1DC67F3C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8121" y="1036661"/>
            <a:ext cx="830704" cy="81642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F29F925-D37B-453B-9AC9-59C25930D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5017" y="3138892"/>
            <a:ext cx="813808" cy="796493"/>
          </a:xfrm>
          <a:prstGeom prst="rect">
            <a:avLst/>
          </a:prstGeom>
        </p:spPr>
      </p:pic>
      <p:sp>
        <p:nvSpPr>
          <p:cNvPr id="8" name="AutoShape 7">
            <a:extLst>
              <a:ext uri="{FF2B5EF4-FFF2-40B4-BE49-F238E27FC236}">
                <a16:creationId xmlns:a16="http://schemas.microsoft.com/office/drawing/2014/main" id="{B3CEAF38-5D66-6D24-20B8-B027C9ADB2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8645" y="2930727"/>
            <a:ext cx="3628802" cy="734722"/>
          </a:xfrm>
          <a:prstGeom prst="wedgeRoundRectCallout">
            <a:avLst>
              <a:gd name="adj1" fmla="val -35242"/>
              <a:gd name="adj2" fmla="val -6023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6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There are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10</a:t>
            </a: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potential</a:t>
            </a:r>
            <a:r>
              <a:rPr lang="en-US" sz="2000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sources of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IndexOutOfRangeException</a:t>
            </a:r>
            <a:endParaRPr lang="en-US" sz="2000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25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0" grpId="0" animBg="1"/>
      <p:bldP spid="12" grpId="0" animBg="1"/>
      <p:bldP spid="13" grpId="0" animBg="1"/>
      <p:bldP spid="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645615-3576-6A46-157A-E671E9BAE0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9770C-CA51-552E-FEAC-72093CAB2A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748" y="1196124"/>
            <a:ext cx="11815018" cy="55611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Constants</a:t>
            </a:r>
            <a:r>
              <a:rPr lang="en-US" dirty="0"/>
              <a:t> should be used in the following cases:</a:t>
            </a:r>
          </a:p>
          <a:p>
            <a:pPr lvl="1">
              <a:lnSpc>
                <a:spcPct val="100000"/>
              </a:lnSpc>
              <a:spcBef>
                <a:spcPts val="400"/>
              </a:spcBef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avoid</a:t>
            </a:r>
            <a:r>
              <a:rPr lang="en-US" b="1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using</a:t>
            </a:r>
            <a:r>
              <a:rPr lang="en-US" b="1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magic</a:t>
            </a:r>
            <a:r>
              <a:rPr lang="en-US" b="1" dirty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numbers</a:t>
            </a:r>
            <a:r>
              <a:rPr lang="en-US" b="1" dirty="0"/>
              <a:t> </a:t>
            </a:r>
            <a:r>
              <a:rPr lang="en-US" dirty="0"/>
              <a:t>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values</a:t>
            </a:r>
          </a:p>
          <a:p>
            <a:pPr lvl="1">
              <a:lnSpc>
                <a:spcPct val="100000"/>
              </a:lnSpc>
              <a:spcBef>
                <a:spcPts val="400"/>
              </a:spcBef>
              <a:buClr>
                <a:schemeClr val="tx1"/>
              </a:buClr>
            </a:pPr>
            <a:endParaRPr lang="en-US" dirty="0"/>
          </a:p>
          <a:p>
            <a:pPr lvl="1">
              <a:lnSpc>
                <a:spcPct val="100000"/>
              </a:lnSpc>
              <a:spcBef>
                <a:spcPts val="400"/>
              </a:spcBef>
              <a:buClr>
                <a:schemeClr val="tx1"/>
              </a:buClr>
            </a:pPr>
            <a:r>
              <a:rPr lang="en-US" dirty="0"/>
              <a:t>When we need to </a:t>
            </a:r>
            <a:r>
              <a:rPr lang="en-US" b="1" dirty="0"/>
              <a:t>use numbers or values </a:t>
            </a:r>
            <a:r>
              <a:rPr lang="en-US" dirty="0"/>
              <a:t>and their logical meaning and value are </a:t>
            </a:r>
            <a:r>
              <a:rPr lang="en-US" b="1" dirty="0"/>
              <a:t>not obvious</a:t>
            </a:r>
          </a:p>
          <a:p>
            <a:pPr lvl="2">
              <a:lnSpc>
                <a:spcPct val="100000"/>
              </a:lnSpc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</a:rPr>
              <a:t>File names</a:t>
            </a:r>
            <a:endParaRPr lang="en-US" sz="3000" dirty="0"/>
          </a:p>
          <a:p>
            <a:pPr lvl="2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</a:rPr>
              <a:t>Mathematical constants</a:t>
            </a:r>
            <a:endParaRPr lang="en-US" sz="3000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2">
              <a:lnSpc>
                <a:spcPct val="100000"/>
              </a:lnSpc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</a:rPr>
              <a:t>Bounds and ranges</a:t>
            </a:r>
            <a:endParaRPr lang="en-US" sz="3000" b="1" dirty="0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2EFF94-9F42-C1B8-AB10-99EC8C2A5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Constants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4F1C8A-CAA8-1E86-1993-D12A50D8D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7157" y="4198552"/>
            <a:ext cx="7208963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static readonly string SettingsFileName =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"ApplicationSettings.xml";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90A411-160B-76D5-34EC-E0BAE1F49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4332" y="5112183"/>
            <a:ext cx="5400600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const double E = 2.7182818284;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7031CA-FBC3-08F9-7E06-C4E988CF6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1978" y="6165304"/>
            <a:ext cx="7208963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const int ReadBufferSize = 5 * 1024 * 1024;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FF78B3-21E9-4328-ACF6-C214CB37C6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196" y="2493576"/>
            <a:ext cx="6336704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double area = 3.14159206 * radius * radius;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325DCC-AAA6-43D5-A662-B6EF4838E8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5384" y="2339688"/>
            <a:ext cx="5222694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const double PI = 3.14159206;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double area = PI * radius * radius;</a:t>
            </a:r>
          </a:p>
        </p:txBody>
      </p:sp>
    </p:spTree>
    <p:extLst>
      <p:ext uri="{BB962C8B-B14F-4D97-AF65-F5344CB8AC3E}">
        <p14:creationId xmlns:p14="http://schemas.microsoft.com/office/powerpoint/2010/main" val="369126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04B820-8579-4036-922F-B05AC1DE94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8E96E8-551D-4852-8035-4C60D16A0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Straight-Line Code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D0E115-99A2-47C1-BF0A-8768EDFB63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11" y="1130586"/>
            <a:ext cx="5654261" cy="56734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ts val="1900"/>
              </a:lnSpc>
              <a:spcBef>
                <a:spcPts val="1200"/>
              </a:spcBef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ReportHeader CreateReportHeader(Report report)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// …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ts val="1900"/>
              </a:lnSpc>
              <a:spcBef>
                <a:spcPts val="1200"/>
              </a:spcBef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Report CreateReport()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var report = new Report();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report.Footer = 	CreateReportFooter(report);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report.Content = 	CreateReportContent(report);</a:t>
            </a:r>
          </a:p>
          <a:p>
            <a:pPr>
              <a:lnSpc>
                <a:spcPts val="1900"/>
              </a:lnSpc>
              <a:spcBef>
                <a:spcPts val="1200"/>
              </a:spcBef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report.Header = 	CreateReportHeader(report);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return report;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ts val="1900"/>
              </a:lnSpc>
              <a:spcBef>
                <a:spcPts val="1200"/>
              </a:spcBef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ReportContent CreateReportContent(Report report)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// …</a:t>
            </a:r>
          </a:p>
          <a:p>
            <a:pPr>
              <a:lnSpc>
                <a:spcPts val="19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09376E-2DAA-4402-BC86-71FCC7D0C5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8388" y="1144668"/>
            <a:ext cx="5976664" cy="565933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Report CreateReport()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var report = new Report();  </a:t>
            </a:r>
          </a:p>
          <a:p>
            <a:pPr>
              <a:lnSpc>
                <a:spcPts val="1800"/>
              </a:lnSpc>
              <a:spcBef>
                <a:spcPts val="1200"/>
              </a:spcBef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report.Header = 	CreateReportHeader(report);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report.Content = 	CreateReportContent(report);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report.Footer = 	CreateReportFooter(report);</a:t>
            </a:r>
          </a:p>
          <a:p>
            <a:pPr>
              <a:lnSpc>
                <a:spcPts val="1800"/>
              </a:lnSpc>
              <a:spcBef>
                <a:spcPts val="1200"/>
              </a:spcBef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return report;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ts val="1800"/>
              </a:lnSpc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ReportHeader CreateReportHeader(Report report)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// …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ts val="1800"/>
              </a:lnSpc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ReportContent CreateReportContent(Report report)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// …</a:t>
            </a:r>
          </a:p>
          <a:p>
            <a:pPr>
              <a:lnSpc>
                <a:spcPts val="18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5C7D6814-C6B3-4259-81B5-61489F2FF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1315" y="1157522"/>
            <a:ext cx="1937754" cy="975334"/>
          </a:xfrm>
          <a:prstGeom prst="wedgeRoundRectCallout">
            <a:avLst>
              <a:gd name="adj1" fmla="val -66083"/>
              <a:gd name="adj2" fmla="val -496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Make code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read from top </a:t>
            </a:r>
            <a:r>
              <a:rPr lang="en-US" sz="2000" b="1" dirty="0">
                <a:solidFill>
                  <a:schemeClr val="bg2"/>
                </a:solidFill>
              </a:rPr>
              <a:t>to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bottom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DFA0DF5B-8888-4E95-9D40-830DD31BEB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24554" y="3429001"/>
            <a:ext cx="2514474" cy="648072"/>
          </a:xfrm>
          <a:prstGeom prst="wedgeRoundRectCallout">
            <a:avLst>
              <a:gd name="adj1" fmla="val -57825"/>
              <a:gd name="adj2" fmla="val -397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Group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related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statements</a:t>
            </a:r>
            <a:r>
              <a:rPr lang="en-US" sz="2000" b="1" dirty="0">
                <a:solidFill>
                  <a:schemeClr val="bg2"/>
                </a:solidFill>
              </a:rPr>
              <a:t> together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29FF9293-ABE0-4A7A-9BE3-06ECF2B4EA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2644" y="4601053"/>
            <a:ext cx="2909653" cy="772163"/>
          </a:xfrm>
          <a:prstGeom prst="wedgeRoundRectCallout">
            <a:avLst>
              <a:gd name="adj1" fmla="val -8713"/>
              <a:gd name="adj2" fmla="val 67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Make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clear boundaries </a:t>
            </a:r>
            <a:r>
              <a:rPr lang="en-US" sz="2000" b="1" dirty="0">
                <a:solidFill>
                  <a:schemeClr val="bg2"/>
                </a:solidFill>
              </a:rPr>
              <a:t>for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dependencies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AE0EA3EC-AA06-433E-BAF4-D1B82857BA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8668" y="6002731"/>
            <a:ext cx="1921172" cy="652469"/>
          </a:xfrm>
          <a:prstGeom prst="wedgeRoundRectCallout">
            <a:avLst>
              <a:gd name="adj1" fmla="val -28831"/>
              <a:gd name="adj2" fmla="val -6978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User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separate methods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15F92850-C9E2-E11F-2BF5-8E29D9D3F9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9505" y="1662775"/>
            <a:ext cx="2448273" cy="648072"/>
          </a:xfrm>
          <a:prstGeom prst="wedgeRoundRectCallout">
            <a:avLst>
              <a:gd name="adj1" fmla="val 36337"/>
              <a:gd name="adj2" fmla="val -834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Make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dependencies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obvious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4362891A-69FD-A29D-E61E-79A429B1A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8936" y="4962603"/>
            <a:ext cx="2985481" cy="648072"/>
          </a:xfrm>
          <a:prstGeom prst="wedgeRoundRectCallout">
            <a:avLst>
              <a:gd name="adj1" fmla="val -57339"/>
              <a:gd name="adj2" fmla="val 5624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Name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methods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according</a:t>
            </a:r>
            <a:r>
              <a:rPr lang="en-US" sz="2000" b="1" dirty="0">
                <a:solidFill>
                  <a:schemeClr val="bg2"/>
                </a:solidFill>
              </a:rPr>
              <a:t> to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dependencies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12878471-52C3-61C2-5730-15D8679C27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0424" y="6109178"/>
            <a:ext cx="1775978" cy="648072"/>
          </a:xfrm>
          <a:prstGeom prst="wedgeRoundRectCallout">
            <a:avLst>
              <a:gd name="adj1" fmla="val 34281"/>
              <a:gd name="adj2" fmla="val -644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Use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parameters</a:t>
            </a:r>
          </a:p>
        </p:txBody>
      </p:sp>
    </p:spTree>
    <p:extLst>
      <p:ext uri="{BB962C8B-B14F-4D97-AF65-F5344CB8AC3E}">
        <p14:creationId xmlns:p14="http://schemas.microsoft.com/office/powerpoint/2010/main" val="3310927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 animBg="1"/>
      <p:bldP spid="12" grpId="0" animBg="1"/>
      <p:bldP spid="13" grpId="0" animBg="1"/>
      <p:bldP spid="7" grpId="0" animBg="1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High-quality programming code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Easy to </a:t>
            </a:r>
            <a:r>
              <a:rPr lang="en-US" b="1" dirty="0">
                <a:solidFill>
                  <a:schemeClr val="bg1"/>
                </a:solidFill>
              </a:rPr>
              <a:t>read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understand</a:t>
            </a:r>
          </a:p>
          <a:p>
            <a:pPr lvl="2"/>
            <a:r>
              <a:rPr lang="en-US" dirty="0"/>
              <a:t>Easy to </a:t>
            </a:r>
            <a:r>
              <a:rPr lang="en-US" b="1" dirty="0">
                <a:solidFill>
                  <a:schemeClr val="bg1"/>
                </a:solidFill>
              </a:rPr>
              <a:t>modify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maintain</a:t>
            </a:r>
          </a:p>
          <a:p>
            <a:pPr lvl="1"/>
            <a:r>
              <a:rPr lang="en-US" dirty="0"/>
              <a:t>Correct </a:t>
            </a:r>
            <a:r>
              <a:rPr lang="en-US" b="1" dirty="0">
                <a:solidFill>
                  <a:schemeClr val="bg1"/>
                </a:solidFill>
              </a:rPr>
              <a:t>behavior</a:t>
            </a:r>
            <a:r>
              <a:rPr lang="en-US" dirty="0"/>
              <a:t> in all cases</a:t>
            </a:r>
          </a:p>
          <a:p>
            <a:pPr lvl="2"/>
            <a:r>
              <a:rPr lang="en-US" dirty="0"/>
              <a:t>Well </a:t>
            </a:r>
            <a:r>
              <a:rPr lang="en-US" b="1" dirty="0">
                <a:solidFill>
                  <a:schemeClr val="bg1"/>
                </a:solidFill>
              </a:rPr>
              <a:t>tested</a:t>
            </a:r>
          </a:p>
          <a:p>
            <a:pPr lvl="1"/>
            <a:r>
              <a:rPr lang="en-US" dirty="0"/>
              <a:t>Well developed </a:t>
            </a:r>
            <a:r>
              <a:rPr lang="en-US" b="1" dirty="0">
                <a:solidFill>
                  <a:schemeClr val="bg1"/>
                </a:solidFill>
              </a:rPr>
              <a:t>architecture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design</a:t>
            </a:r>
          </a:p>
          <a:p>
            <a:pPr lvl="1"/>
            <a:r>
              <a:rPr lang="en-US" dirty="0"/>
              <a:t>Well </a:t>
            </a:r>
            <a:r>
              <a:rPr lang="en-US" b="1" dirty="0">
                <a:solidFill>
                  <a:schemeClr val="bg1"/>
                </a:solidFill>
              </a:rPr>
              <a:t>documented</a:t>
            </a:r>
          </a:p>
          <a:p>
            <a:pPr lvl="2"/>
            <a:r>
              <a:rPr lang="en-US" dirty="0"/>
              <a:t>Self-documenting code </a:t>
            </a:r>
          </a:p>
          <a:p>
            <a:pPr lvl="1"/>
            <a:r>
              <a:rPr lang="en-US" dirty="0"/>
              <a:t>Well </a:t>
            </a:r>
            <a:r>
              <a:rPr lang="en-US" b="1" dirty="0">
                <a:solidFill>
                  <a:schemeClr val="bg1"/>
                </a:solidFill>
              </a:rPr>
              <a:t>formatted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High-Quality Programming Code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A8485F4A-F8D3-38DB-D226-A04C32B7C5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8290F6-D35B-6709-38B8-456D13B1F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428" y="764704"/>
            <a:ext cx="7272808" cy="387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56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90A929-6BAF-4570-8605-CCA991C574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0FBFD2-A842-4F0A-82A2-03CD84B6C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Deep Nesting of Blocks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9A1AD7-929C-F4A8-990B-B3B89CD777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27" y="1119381"/>
            <a:ext cx="5832892" cy="564699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if (maxElem != Int32.MaxValue)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if (arr[i] &lt; arr[i + 1])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if (arr[i + 1] &lt; arr[i + 2])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{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if (arr[i + 2] &lt; arr[i + 3])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{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    maxElem = arr[i + 3];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}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else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{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    maxElem = arr[i + 2];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}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}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else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{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if (arr[i + 1] &lt; arr[i + 3])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{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    maxElem = arr[i + 3];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}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else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{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    maxElem = arr[i + 1];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}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}</a:t>
            </a:r>
          </a:p>
          <a:p>
            <a:pPr>
              <a:lnSpc>
                <a:spcPts val="16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} …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44E4E992-5715-3E74-CB03-BF18060849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4873" y="6253461"/>
            <a:ext cx="3672408" cy="402039"/>
          </a:xfrm>
          <a:prstGeom prst="wedgeRoundRectCallout">
            <a:avLst>
              <a:gd name="adj1" fmla="val -22747"/>
              <a:gd name="adj2" fmla="val -8241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More than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2-3</a:t>
            </a:r>
            <a:r>
              <a:rPr lang="en-US" sz="2000" b="1" dirty="0">
                <a:solidFill>
                  <a:schemeClr val="bg2"/>
                </a:solidFill>
              </a:rPr>
              <a:t> levels is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too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deep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ECD1A9E6-C83A-2C28-BF1D-1B7888014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4873" y="3854684"/>
            <a:ext cx="3888432" cy="643321"/>
          </a:xfrm>
          <a:prstGeom prst="wedgeRoundRectCallout">
            <a:avLst>
              <a:gd name="adj1" fmla="val -52993"/>
              <a:gd name="adj2" fmla="val 4582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Deeply nested </a:t>
            </a:r>
            <a:r>
              <a:rPr lang="en-US" sz="2000" b="1" dirty="0">
                <a:solidFill>
                  <a:schemeClr val="bg2"/>
                </a:solidFill>
              </a:rPr>
              <a:t>code is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complex</a:t>
            </a:r>
            <a:r>
              <a:rPr lang="en-US" sz="2000" b="1" dirty="0">
                <a:solidFill>
                  <a:schemeClr val="bg2"/>
                </a:solidFill>
              </a:rPr>
              <a:t> and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hard</a:t>
            </a:r>
            <a:r>
              <a:rPr lang="en-US" sz="2000" b="1" dirty="0">
                <a:solidFill>
                  <a:schemeClr val="bg2"/>
                </a:solidFill>
              </a:rPr>
              <a:t> to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read</a:t>
            </a:r>
            <a:r>
              <a:rPr lang="en-US" sz="2000" b="1" dirty="0">
                <a:solidFill>
                  <a:schemeClr val="bg2"/>
                </a:solidFill>
              </a:rPr>
              <a:t> and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understand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477F53-8CCA-5FCE-4824-0E3393F972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1578" y="1688063"/>
            <a:ext cx="6241506" cy="50783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private static int Max(int i, int j)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if (i &lt; j) return j;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else {…}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private static int Max(int i, int j, int k)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if (i &lt; j)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int maxElem = Max(j, k);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return maxElem;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else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int maxElem = Max(i, k);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return maxElem;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90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6E353B27-4BDB-5B65-F7C9-A3EF2B0F27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98327" y="2060848"/>
            <a:ext cx="2744757" cy="936104"/>
          </a:xfrm>
          <a:prstGeom prst="wedgeRoundRectCallout">
            <a:avLst>
              <a:gd name="adj1" fmla="val -61635"/>
              <a:gd name="adj2" fmla="val 5822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Usually you can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extract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portions</a:t>
            </a:r>
            <a:r>
              <a:rPr lang="en-US" sz="2000" b="1" dirty="0">
                <a:solidFill>
                  <a:schemeClr val="bg2"/>
                </a:solidFill>
              </a:rPr>
              <a:t> of the code in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separate methods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3C878161-C40F-C88E-DF81-413DB27E5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2236" y="4653136"/>
            <a:ext cx="2276938" cy="649629"/>
          </a:xfrm>
          <a:prstGeom prst="wedgeRoundRectCallout">
            <a:avLst>
              <a:gd name="adj1" fmla="val 29278"/>
              <a:gd name="adj2" fmla="val -1632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This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simplifies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</a:t>
            </a:r>
            <a:r>
              <a:rPr lang="en-US" sz="2000" b="1" dirty="0">
                <a:solidFill>
                  <a:schemeClr val="bg2"/>
                </a:solidFill>
              </a:rPr>
              <a:t> of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code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0C5E77AA-7CAC-8E36-FE44-95E68A6105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1848" y="936911"/>
            <a:ext cx="4032448" cy="735962"/>
          </a:xfrm>
          <a:prstGeom prst="wedgeRoundRectCallout">
            <a:avLst>
              <a:gd name="adj1" fmla="val -3044"/>
              <a:gd name="adj2" fmla="val 590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Using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good method names </a:t>
            </a:r>
            <a:r>
              <a:rPr lang="en-US" sz="2000" b="1" dirty="0">
                <a:solidFill>
                  <a:schemeClr val="bg2"/>
                </a:solidFill>
              </a:rPr>
              <a:t>makes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code self-documenting</a:t>
            </a:r>
          </a:p>
        </p:txBody>
      </p:sp>
    </p:spTree>
    <p:extLst>
      <p:ext uri="{BB962C8B-B14F-4D97-AF65-F5344CB8AC3E}">
        <p14:creationId xmlns:p14="http://schemas.microsoft.com/office/powerpoint/2010/main" val="235457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F4B15B-28D9-4DEE-BC8D-2FACDC09E2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1D003-F2C6-458C-A72D-E258DFDDD5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Do not 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complex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-conditions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bg1"/>
                </a:solidFill>
              </a:rPr>
              <a:t>simplify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them</a:t>
            </a:r>
            <a:r>
              <a:rPr lang="en-US" dirty="0"/>
              <a:t> with </a:t>
            </a:r>
            <a:r>
              <a:rPr lang="en-US" b="1" noProof="1">
                <a:solidFill>
                  <a:schemeClr val="bg1"/>
                </a:solidFill>
              </a:rPr>
              <a:t>boolean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variables</a:t>
            </a:r>
            <a:r>
              <a:rPr lang="en-US" dirty="0"/>
              <a:t> or </a:t>
            </a:r>
            <a:r>
              <a:rPr lang="en-US" b="1" noProof="1">
                <a:solidFill>
                  <a:schemeClr val="bg1"/>
                </a:solidFill>
              </a:rPr>
              <a:t>boolean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methods</a:t>
            </a:r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771A2A-6549-42AA-A70F-105EF46D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Expressions and Statements Simple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E680E1-4532-F3FB-AE39-59B750196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657" y="2378481"/>
            <a:ext cx="11135294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if (x &gt; 0 &amp;&amp; y &gt; 0 &amp;&amp; x &lt; Width-1 &amp;&amp; y &lt; Height-1 &amp;&amp;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matrix[x, y] == 0 &amp;&amp; matrix[x-1, y] == 0 &amp;&amp;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matrix[x+1, y] == 0 &amp;&amp; matrix[x, y-1] == 0 &amp;&amp;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matrix[x, y+1] == 0 &amp;&amp; !visited[x, y]) …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28943852-D58A-989B-705C-958A881B0E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4872" y="1799673"/>
            <a:ext cx="3281995" cy="775037"/>
          </a:xfrm>
          <a:prstGeom prst="wedgeRoundRectCallout">
            <a:avLst>
              <a:gd name="adj1" fmla="val -58904"/>
              <a:gd name="adj2" fmla="val 3667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Complex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</a:rPr>
              <a:t>boolean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expressions </a:t>
            </a:r>
            <a:r>
              <a:rPr lang="en-US" sz="2000" b="1" dirty="0">
                <a:solidFill>
                  <a:schemeClr val="bg2"/>
                </a:solidFill>
              </a:rPr>
              <a:t>can be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harmful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A67CB49E-850B-7D36-3073-F63E53BF88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5812" y="2968355"/>
            <a:ext cx="4184632" cy="693261"/>
          </a:xfrm>
          <a:prstGeom prst="wedgeRoundRectCallout">
            <a:avLst>
              <a:gd name="adj1" fmla="val -63870"/>
              <a:gd name="adj2" fmla="val 348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How will you find the problem if you get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IndexOutOfRangeException</a:t>
            </a:r>
            <a:r>
              <a:rPr lang="en-US" sz="2000" b="1" dirty="0">
                <a:solidFill>
                  <a:schemeClr val="bg2"/>
                </a:solidFill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E42C95-4A97-A958-B2FF-86D4A021E8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759" y="3831893"/>
            <a:ext cx="11173090" cy="286232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bool inRange = x &gt; 0 &amp;&amp; y &gt; 0 &amp;&amp; x &lt; Width-1 &amp;&amp; y &lt; Height-1;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if (inRange)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bool emptyCellAndNeighbours =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matrix[x, y] == 0 &amp;&amp; matrix[x-1, y] == 0 &amp;&amp;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matrix[x+1, y] == 0 &amp;&amp; matrix[x, y-1] == 0 &amp;&amp;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matrix[x, y+1] == 0;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if (emptyCellAndNeighbours &amp;&amp; !visited[x, y]) …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583E37DC-4232-7B5F-0E6D-DEB605357F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8004" y="4355899"/>
            <a:ext cx="2805036" cy="618614"/>
          </a:xfrm>
          <a:prstGeom prst="wedgeRoundRectCallout">
            <a:avLst>
              <a:gd name="adj1" fmla="val -83839"/>
              <a:gd name="adj2" fmla="val 4594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Easy to read </a:t>
            </a:r>
            <a:r>
              <a:rPr lang="en-US" sz="2000" b="1" dirty="0">
                <a:solidFill>
                  <a:schemeClr val="bg2"/>
                </a:solidFill>
              </a:rPr>
              <a:t>–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</a:t>
            </a:r>
            <a:r>
              <a:rPr lang="en-US" sz="2000" b="1" dirty="0">
                <a:solidFill>
                  <a:schemeClr val="bg2"/>
                </a:solidFill>
              </a:rPr>
              <a:t> of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condition</a:t>
            </a:r>
            <a:r>
              <a:rPr lang="en-US" sz="2000" b="1" dirty="0">
                <a:solidFill>
                  <a:schemeClr val="bg2"/>
                </a:solidFill>
              </a:rPr>
              <a:t> is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clear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BFE0E48F-F00C-17DE-0FD6-D11B48BFEC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8628" y="5681956"/>
            <a:ext cx="3183732" cy="618614"/>
          </a:xfrm>
          <a:prstGeom prst="wedgeRoundRectCallout">
            <a:avLst>
              <a:gd name="adj1" fmla="val -63870"/>
              <a:gd name="adj2" fmla="val 348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Easy to debug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–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breakpoint </a:t>
            </a:r>
            <a:r>
              <a:rPr lang="en-US" sz="2000" b="1" dirty="0">
                <a:solidFill>
                  <a:schemeClr val="bg2"/>
                </a:solidFill>
              </a:rPr>
              <a:t>can be put at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</a:p>
        </p:txBody>
      </p:sp>
    </p:spTree>
    <p:extLst>
      <p:ext uri="{BB962C8B-B14F-4D97-AF65-F5344CB8AC3E}">
        <p14:creationId xmlns:p14="http://schemas.microsoft.com/office/powerpoint/2010/main" val="362775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B38D5F-DEB0-4EEE-A634-D3A360F3C5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911367-89DA-42CD-8668-5BCB6A87D2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784" y="1096809"/>
            <a:ext cx="11815018" cy="55611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71067FB-9069-49EF-B48F-02D1B112C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Order the Case by Frequency or Natural Order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D89C83-843F-CE7C-8C54-B55D0B9EC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06" y="1096809"/>
            <a:ext cx="5920126" cy="57477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void ProcessNextChar(char ch)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switch (parseState)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case InTag: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if (ch == "&gt;")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{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   Console.WriteLine($"Found tag: {tag}");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    text = "";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    parseState = ParseState.OutOfTag;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}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else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{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    tag = tag + ch;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}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break;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case OutOfTag: …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ts val="2100"/>
              </a:lnSpc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1F70A1-E23C-359C-3275-1B80AE15B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8428" y="1505511"/>
            <a:ext cx="5664566" cy="506972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void ProcessNextChar(char ch)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switch (parseState)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{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case InTag: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    ProcessCharacterInTag(ch);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case OutOfTag: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    ProcessCharacterOutOfTag(ch);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   throw new InvalidOperationException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  ("Invalid parse state: " + parseState);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  }</a:t>
            </a:r>
          </a:p>
          <a:p>
            <a:pPr>
              <a:lnSpc>
                <a:spcPts val="2600"/>
              </a:lnSpc>
            </a:pPr>
            <a:r>
              <a:rPr lang="en-US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F7061394-D711-A82C-2B65-D2A00DD04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8748" y="2394636"/>
            <a:ext cx="2265409" cy="682235"/>
          </a:xfrm>
          <a:prstGeom prst="wedgeRoundRectCallout">
            <a:avLst>
              <a:gd name="adj1" fmla="val -87336"/>
              <a:gd name="adj2" fmla="val 441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Put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normal</a:t>
            </a:r>
            <a:r>
              <a:rPr lang="en-US" sz="2000" b="1" dirty="0">
                <a:solidFill>
                  <a:schemeClr val="bg2"/>
                </a:solidFill>
              </a:rPr>
              <a:t> (usual)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case first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E9A48266-7392-912C-1230-CCD68906A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4572" y="6078257"/>
            <a:ext cx="3758856" cy="680237"/>
          </a:xfrm>
          <a:prstGeom prst="wedgeRoundRectCallout">
            <a:avLst>
              <a:gd name="adj1" fmla="val -29959"/>
              <a:gd name="adj2" fmla="val -7777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Use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default clause </a:t>
            </a:r>
            <a:r>
              <a:rPr lang="en-US" sz="2000" b="1" dirty="0">
                <a:solidFill>
                  <a:schemeClr val="bg2"/>
                </a:solidFill>
              </a:rPr>
              <a:t>in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case</a:t>
            </a:r>
            <a:r>
              <a:rPr lang="en-US" sz="2000" b="1" i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statement</a:t>
            </a:r>
            <a:r>
              <a:rPr lang="en-US" sz="2000" b="1" dirty="0">
                <a:solidFill>
                  <a:schemeClr val="bg2"/>
                </a:solidFill>
              </a:rPr>
              <a:t> to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trap errors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37129ABC-DB18-95DF-3750-BE3D6EF605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2985" y="1499270"/>
            <a:ext cx="3066678" cy="697124"/>
          </a:xfrm>
          <a:prstGeom prst="wedgeRoundRectCallout">
            <a:avLst>
              <a:gd name="adj1" fmla="val -55302"/>
              <a:gd name="adj2" fmla="val -25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Order</a:t>
            </a:r>
            <a:r>
              <a:rPr lang="en-US" sz="2000" b="1" dirty="0">
                <a:solidFill>
                  <a:schemeClr val="bg2"/>
                </a:solidFill>
              </a:rPr>
              <a:t> cases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alphabetically</a:t>
            </a:r>
            <a:r>
              <a:rPr lang="en-US" sz="2000" b="1" dirty="0">
                <a:solidFill>
                  <a:schemeClr val="bg2"/>
                </a:solidFill>
              </a:rPr>
              <a:t> or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numerically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C6A8EF3E-9066-C6D6-D85F-3305F4D426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49695" y="3497374"/>
            <a:ext cx="2603514" cy="682235"/>
          </a:xfrm>
          <a:prstGeom prst="wedgeRoundRectCallout">
            <a:avLst>
              <a:gd name="adj1" fmla="val -64188"/>
              <a:gd name="adj2" fmla="val 289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Put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most unusual </a:t>
            </a:r>
            <a:r>
              <a:rPr lang="en-US" sz="2000" b="1" dirty="0">
                <a:solidFill>
                  <a:schemeClr val="bg2"/>
                </a:solidFill>
              </a:rPr>
              <a:t>(exceptional)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case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last</a:t>
            </a:r>
          </a:p>
        </p:txBody>
      </p:sp>
      <p:sp>
        <p:nvSpPr>
          <p:cNvPr id="14" name="AutoShape 7">
            <a:extLst>
              <a:ext uri="{FF2B5EF4-FFF2-40B4-BE49-F238E27FC236}">
                <a16:creationId xmlns:a16="http://schemas.microsoft.com/office/drawing/2014/main" id="{01AD557D-62EC-8E7A-3D25-7C1485939F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1458" y="4164956"/>
            <a:ext cx="2596484" cy="620227"/>
          </a:xfrm>
          <a:prstGeom prst="wedgeRoundRectCallout">
            <a:avLst>
              <a:gd name="adj1" fmla="val -66149"/>
              <a:gd name="adj2" fmla="val -5076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Extract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complex logic </a:t>
            </a:r>
            <a:r>
              <a:rPr lang="en-US" sz="2000" b="1" dirty="0">
                <a:solidFill>
                  <a:schemeClr val="bg2"/>
                </a:solidFill>
              </a:rPr>
              <a:t>in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separate methods</a:t>
            </a:r>
          </a:p>
        </p:txBody>
      </p:sp>
      <p:sp>
        <p:nvSpPr>
          <p:cNvPr id="5" name="AutoShape 7">
            <a:extLst>
              <a:ext uri="{FF2B5EF4-FFF2-40B4-BE49-F238E27FC236}">
                <a16:creationId xmlns:a16="http://schemas.microsoft.com/office/drawing/2014/main" id="{47FB7745-7CEA-9AB2-549F-E0E7213A7B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8108" y="4164957"/>
            <a:ext cx="2596484" cy="620227"/>
          </a:xfrm>
          <a:prstGeom prst="wedgeRoundRectCallout">
            <a:avLst>
              <a:gd name="adj1" fmla="val 88734"/>
              <a:gd name="adj2" fmla="val -1014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Extract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complex logic in separate methods</a:t>
            </a:r>
          </a:p>
        </p:txBody>
      </p:sp>
    </p:spTree>
    <p:extLst>
      <p:ext uri="{BB962C8B-B14F-4D97-AF65-F5344CB8AC3E}">
        <p14:creationId xmlns:p14="http://schemas.microsoft.com/office/powerpoint/2010/main" val="339203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513670-AF82-6080-8A03-64A87C13BB99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5374332" y="3284984"/>
            <a:ext cx="6878490" cy="768084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6C9C27-5629-8C71-052F-94F3B30AC960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5947705" y="2564904"/>
            <a:ext cx="6056944" cy="939628"/>
          </a:xfrm>
        </p:spPr>
        <p:txBody>
          <a:bodyPr/>
          <a:lstStyle/>
          <a:p>
            <a:r>
              <a:rPr lang="en-US" sz="4000" dirty="0"/>
              <a:t>Organizing Data Correctly</a:t>
            </a:r>
          </a:p>
        </p:txBody>
      </p:sp>
      <p:pic>
        <p:nvPicPr>
          <p:cNvPr id="1026" name="Picture 2" descr="Removing Switch-Case Statement and using Pattern Matching in C#">
            <a:extLst>
              <a:ext uri="{FF2B5EF4-FFF2-40B4-BE49-F238E27FC236}">
                <a16:creationId xmlns:a16="http://schemas.microsoft.com/office/drawing/2014/main" id="{2766A18E-3CAE-8BF7-A215-63AD79A8F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56" y="908720"/>
            <a:ext cx="5712834" cy="3744416"/>
          </a:xfrm>
          <a:prstGeom prst="rect">
            <a:avLst/>
          </a:prstGeom>
          <a:noFill/>
          <a:ln>
            <a:solidFill>
              <a:schemeClr val="bg2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89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2A3EB-0502-5436-176B-8DD0181905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4949" y="5589240"/>
            <a:ext cx="10958928" cy="731785"/>
          </a:xfrm>
        </p:spPr>
        <p:txBody>
          <a:bodyPr/>
          <a:lstStyle/>
          <a:p>
            <a:r>
              <a:rPr lang="en-US" dirty="0"/>
              <a:t>Cohesion and Coupling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082262-9243-DFBA-BA8D-62962A49C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949" y="4725143"/>
            <a:ext cx="10958928" cy="780383"/>
          </a:xfrm>
        </p:spPr>
        <p:txBody>
          <a:bodyPr/>
          <a:lstStyle/>
          <a:p>
            <a:r>
              <a:rPr lang="en-US" dirty="0"/>
              <a:t>High-Quality Methods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13E6F2-0381-F61F-F315-C809765AF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459" y="692696"/>
            <a:ext cx="3575903" cy="3760510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1046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FD6D75-CEEA-F60C-B972-3F1DAA207C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982B4-78BD-A228-AA04-C7CEC95783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 </a:t>
            </a:r>
            <a:r>
              <a:rPr lang="en-US" dirty="0"/>
              <a:t>are </a:t>
            </a:r>
            <a:r>
              <a:rPr lang="en-US" b="1" dirty="0">
                <a:solidFill>
                  <a:schemeClr val="bg1"/>
                </a:solidFill>
              </a:rPr>
              <a:t>important</a:t>
            </a:r>
            <a:r>
              <a:rPr lang="en-US" dirty="0"/>
              <a:t> in </a:t>
            </a:r>
            <a:r>
              <a:rPr lang="en-US" b="1" dirty="0">
                <a:solidFill>
                  <a:schemeClr val="bg1"/>
                </a:solidFill>
              </a:rPr>
              <a:t>software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development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Reduce </a:t>
            </a:r>
            <a:r>
              <a:rPr lang="en-US" b="1" dirty="0">
                <a:solidFill>
                  <a:schemeClr val="bg1"/>
                </a:solidFill>
              </a:rPr>
              <a:t>complexity</a:t>
            </a:r>
          </a:p>
          <a:p>
            <a:pPr lvl="2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Divide and conquer</a:t>
            </a:r>
          </a:p>
          <a:p>
            <a:pPr lvl="2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Complex problems are split into </a:t>
            </a:r>
            <a:r>
              <a:rPr lang="en-US" b="1" dirty="0">
                <a:solidFill>
                  <a:schemeClr val="bg1"/>
                </a:solidFill>
              </a:rPr>
              <a:t>composition</a:t>
            </a:r>
            <a:r>
              <a:rPr lang="en-US" dirty="0"/>
              <a:t> of </a:t>
            </a:r>
            <a:r>
              <a:rPr lang="en-US" b="1" dirty="0">
                <a:solidFill>
                  <a:schemeClr val="bg1"/>
                </a:solidFill>
              </a:rPr>
              <a:t>smaller</a:t>
            </a:r>
            <a:r>
              <a:rPr lang="en-US" dirty="0"/>
              <a:t> problems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Improve code </a:t>
            </a:r>
            <a:r>
              <a:rPr lang="en-US" b="1" dirty="0">
                <a:solidFill>
                  <a:schemeClr val="bg1"/>
                </a:solidFill>
              </a:rPr>
              <a:t>readability</a:t>
            </a:r>
          </a:p>
          <a:p>
            <a:pPr lvl="2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Small</a:t>
            </a:r>
            <a:r>
              <a:rPr lang="en-US" dirty="0"/>
              <a:t> methods with </a:t>
            </a:r>
            <a:r>
              <a:rPr lang="en-US" b="1" dirty="0">
                <a:solidFill>
                  <a:schemeClr val="bg1"/>
                </a:solidFill>
              </a:rPr>
              <a:t>good</a:t>
            </a:r>
            <a:r>
              <a:rPr lang="en-US" dirty="0"/>
              <a:t> method </a:t>
            </a:r>
            <a:br>
              <a:rPr lang="en-US" dirty="0"/>
            </a:br>
            <a:r>
              <a:rPr lang="en-US" b="1" dirty="0">
                <a:solidFill>
                  <a:schemeClr val="bg1"/>
                </a:solidFill>
              </a:rPr>
              <a:t>names</a:t>
            </a:r>
            <a:r>
              <a:rPr lang="en-US" dirty="0"/>
              <a:t> make the code </a:t>
            </a:r>
            <a:r>
              <a:rPr lang="en-US" b="1" dirty="0">
                <a:solidFill>
                  <a:schemeClr val="bg1"/>
                </a:solidFill>
              </a:rPr>
              <a:t>self-documenting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Avoid </a:t>
            </a:r>
            <a:r>
              <a:rPr lang="en-US" b="1" dirty="0">
                <a:solidFill>
                  <a:schemeClr val="bg1"/>
                </a:solidFill>
              </a:rPr>
              <a:t>duplicating code</a:t>
            </a:r>
          </a:p>
          <a:p>
            <a:pPr lvl="2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Duplicating code is </a:t>
            </a:r>
            <a:r>
              <a:rPr lang="en-US" b="1" dirty="0">
                <a:solidFill>
                  <a:schemeClr val="bg1"/>
                </a:solidFill>
              </a:rPr>
              <a:t>hard</a:t>
            </a:r>
            <a:r>
              <a:rPr lang="en-US" dirty="0"/>
              <a:t> to </a:t>
            </a:r>
            <a:r>
              <a:rPr lang="en-US" b="1" dirty="0">
                <a:solidFill>
                  <a:schemeClr val="bg1"/>
                </a:solidFill>
              </a:rPr>
              <a:t>maintain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392B23-B5B4-7D04-D666-0EAE43FEA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Methods?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FD671BD-C513-429E-887D-B49B23487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4652" y="3789040"/>
            <a:ext cx="2896715" cy="2896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89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80C850-2EB8-2BFE-DE67-9A4A14E167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AEA46-5571-AEB3-A2B2-135C811A8A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A method should do </a:t>
            </a:r>
            <a:r>
              <a:rPr lang="en-US" sz="3200" b="1" dirty="0">
                <a:solidFill>
                  <a:schemeClr val="bg1"/>
                </a:solidFill>
              </a:rPr>
              <a:t>exactly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what its </a:t>
            </a:r>
            <a:r>
              <a:rPr lang="en-US" sz="3200" b="1" dirty="0">
                <a:solidFill>
                  <a:schemeClr val="bg1"/>
                </a:solidFill>
              </a:rPr>
              <a:t>name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says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6000"/>
              </a:spcBef>
            </a:pPr>
            <a:r>
              <a:rPr lang="en-US" sz="3200" dirty="0"/>
              <a:t>In case of </a:t>
            </a:r>
            <a:r>
              <a:rPr lang="en-US" sz="3200" b="1" dirty="0">
                <a:solidFill>
                  <a:schemeClr val="bg1"/>
                </a:solidFill>
              </a:rPr>
              <a:t>incorrect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input</a:t>
            </a:r>
            <a:r>
              <a:rPr lang="en-US" sz="3200" dirty="0"/>
              <a:t> or </a:t>
            </a:r>
            <a:r>
              <a:rPr lang="en-US" sz="3200" b="1" dirty="0">
                <a:solidFill>
                  <a:schemeClr val="bg1"/>
                </a:solidFill>
              </a:rPr>
              <a:t>incorrect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preconditions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An </a:t>
            </a:r>
            <a:r>
              <a:rPr lang="en-US" sz="3000" b="1" dirty="0">
                <a:solidFill>
                  <a:schemeClr val="bg1"/>
                </a:solidFill>
              </a:rPr>
              <a:t>error</a:t>
            </a:r>
            <a:r>
              <a:rPr lang="en-US" sz="3000" dirty="0"/>
              <a:t> should be </a:t>
            </a:r>
            <a:r>
              <a:rPr lang="en-US" sz="3000" b="1" dirty="0">
                <a:solidFill>
                  <a:schemeClr val="bg1"/>
                </a:solidFill>
              </a:rPr>
              <a:t>returned</a:t>
            </a:r>
            <a:r>
              <a:rPr lang="en-US" sz="3000" dirty="0"/>
              <a:t> (e.g. throw exception)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06E2C6-DB7E-F434-24B7-F6374F54F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Methods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9F9F72F-320D-BF4E-2760-1DC246776247}"/>
                  </a:ext>
                </a:extLst>
              </p14:cNvPr>
              <p14:cNvContentPartPr/>
              <p14:nvPr/>
            </p14:nvContentPartPr>
            <p14:xfrm>
              <a:off x="8685868" y="4469121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9F9F72F-320D-BF4E-2760-1DC24677624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76868" y="446012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75A5936-0C9C-D59B-2FFC-53195474B0A4}"/>
                  </a:ext>
                </a:extLst>
              </p14:cNvPr>
              <p14:cNvContentPartPr/>
              <p14:nvPr/>
            </p14:nvContentPartPr>
            <p14:xfrm>
              <a:off x="12128548" y="4403961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75A5936-0C9C-D59B-2FFC-53195474B0A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19548" y="4394961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05BC2E79-D668-3424-1F2C-74FB4131DA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0436" y="1933097"/>
            <a:ext cx="5399520" cy="256281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long Sum(int[] elements)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long sum = 0;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foreach (int element in elements)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bg-BG" sz="2000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    sum = sum + element;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    return sum;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81AF347-ED54-DD1A-0035-8B6C6382D4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1153" y="1774364"/>
            <a:ext cx="1860508" cy="413591"/>
          </a:xfrm>
          <a:prstGeom prst="wedgeRoundRectCallout">
            <a:avLst>
              <a:gd name="adj1" fmla="val -30251"/>
              <a:gd name="adj2" fmla="val 10597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dirty="0">
                <a:solidFill>
                  <a:schemeClr val="bg2"/>
                </a:solidFill>
              </a:rPr>
              <a:t>No side effects</a:t>
            </a:r>
            <a:endParaRPr lang="en-US" sz="2000" b="1" noProof="1">
              <a:solidFill>
                <a:schemeClr val="bg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4675D67A-045E-FC24-33C2-DC0C5F67F5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7460" y="3814027"/>
            <a:ext cx="2536998" cy="759529"/>
          </a:xfrm>
          <a:prstGeom prst="wedgeRoundRectCallout">
            <a:avLst>
              <a:gd name="adj1" fmla="val -65902"/>
              <a:gd name="adj2" fmla="val -2815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Works correctly </a:t>
            </a:r>
            <a:r>
              <a:rPr lang="en-US" sz="2000" b="1" dirty="0">
                <a:solidFill>
                  <a:schemeClr val="bg2"/>
                </a:solidFill>
              </a:rPr>
              <a:t>in all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possible scenarios</a:t>
            </a:r>
            <a:endParaRPr lang="en-US" sz="2000" b="1" noProof="1">
              <a:solidFill>
                <a:schemeClr val="bg1">
                  <a:lumMod val="60000"/>
                  <a:lumOff val="4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9252C9-2FBB-A138-90A6-5324E7762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772" y="1914576"/>
            <a:ext cx="5399520" cy="2554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int Sum(int[] elements)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int sum = 0;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foreach (int element in elements)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sum = sum + element;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return sum;</a:t>
            </a:r>
          </a:p>
          <a:p>
            <a:pPr>
              <a:lnSpc>
                <a:spcPct val="7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96F7920A-FE74-7DC7-DAAF-301A57BE20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0333" y="3856690"/>
            <a:ext cx="3649580" cy="639224"/>
          </a:xfrm>
          <a:prstGeom prst="wedgeRoundRectCallout">
            <a:avLst>
              <a:gd name="adj1" fmla="val -56840"/>
              <a:gd name="adj2" fmla="val 348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What will happen if we sum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2,000,000,000</a:t>
            </a: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 +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2,000,000,000</a:t>
            </a:r>
            <a:endParaRPr lang="en-US" sz="2000" b="1" noProof="1">
              <a:solidFill>
                <a:schemeClr val="bg1">
                  <a:lumMod val="60000"/>
                  <a:lumOff val="4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AutoShape 7">
            <a:extLst>
              <a:ext uri="{FF2B5EF4-FFF2-40B4-BE49-F238E27FC236}">
                <a16:creationId xmlns:a16="http://schemas.microsoft.com/office/drawing/2014/main" id="{78BBB678-E997-BC38-2B14-AA0D223FFD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4199" y="4727744"/>
            <a:ext cx="2420213" cy="357439"/>
          </a:xfrm>
          <a:prstGeom prst="wedgeRoundRectCallout">
            <a:avLst>
              <a:gd name="adj1" fmla="val -38389"/>
              <a:gd name="adj2" fmla="val -12432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Result: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-294967296</a:t>
            </a:r>
          </a:p>
        </p:txBody>
      </p:sp>
    </p:spTree>
    <p:extLst>
      <p:ext uri="{BB962C8B-B14F-4D97-AF65-F5344CB8AC3E}">
        <p14:creationId xmlns:p14="http://schemas.microsoft.com/office/powerpoint/2010/main" val="23476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" grpId="0" animBg="1"/>
      <p:bldP spid="12" grpId="0" animBg="1"/>
      <p:bldP spid="9" grpId="0" animBg="1"/>
      <p:bldP spid="11" grpId="0" animBg="1"/>
      <p:bldP spid="1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3B405C-5AD9-47C7-93F9-E19932E64B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3C739-793C-4C75-AAB6-CEE887EFD8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5" y="1099069"/>
            <a:ext cx="11815018" cy="55611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Cohesion</a:t>
            </a:r>
            <a:r>
              <a:rPr lang="en-US" dirty="0"/>
              <a:t> is the degree to which the </a:t>
            </a:r>
            <a:r>
              <a:rPr lang="en-US" b="1" dirty="0"/>
              <a:t>elements</a:t>
            </a:r>
            <a:r>
              <a:rPr lang="en-US" dirty="0"/>
              <a:t> </a:t>
            </a:r>
            <a:r>
              <a:rPr lang="en-US" b="1" dirty="0"/>
              <a:t>inside a module belong together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A module with </a:t>
            </a:r>
            <a:r>
              <a:rPr lang="en-US" b="1" dirty="0"/>
              <a:t>high cohesion </a:t>
            </a:r>
            <a:r>
              <a:rPr lang="en-US" dirty="0"/>
              <a:t>contains elements that are </a:t>
            </a:r>
            <a:r>
              <a:rPr lang="en-US" b="1" dirty="0"/>
              <a:t>tightly related</a:t>
            </a:r>
            <a:r>
              <a:rPr lang="en-US" dirty="0"/>
              <a:t> to each other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A module is said to have </a:t>
            </a:r>
            <a:r>
              <a:rPr lang="en-US" b="1" dirty="0"/>
              <a:t>low cohesion </a:t>
            </a:r>
            <a:r>
              <a:rPr lang="en-US" dirty="0"/>
              <a:t>if it contains </a:t>
            </a:r>
            <a:r>
              <a:rPr lang="en-US" b="1" dirty="0"/>
              <a:t>unrelated elements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Methods should have </a:t>
            </a:r>
            <a:r>
              <a:rPr lang="en-US" b="1" dirty="0">
                <a:solidFill>
                  <a:schemeClr val="bg1"/>
                </a:solidFill>
              </a:rPr>
              <a:t>strong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cohesion</a:t>
            </a:r>
          </a:p>
          <a:p>
            <a:pPr>
              <a:lnSpc>
                <a:spcPct val="100000"/>
              </a:lnSpc>
            </a:pPr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59908A9-6281-4EDA-A1C9-5583132D0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Cohesion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1F40028-E22C-44BC-430F-4B1C5B2BC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580" y="4446491"/>
            <a:ext cx="4248472" cy="206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1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0236CC-7C2D-489B-BEC4-328FC6091C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74B6E-DCEA-4973-AA12-89564CE69E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Methods should </a:t>
            </a:r>
            <a:r>
              <a:rPr lang="en-US" dirty="0"/>
              <a:t>have </a:t>
            </a:r>
            <a:r>
              <a:rPr lang="en-US" b="1" dirty="0">
                <a:solidFill>
                  <a:schemeClr val="bg1"/>
                </a:solidFill>
              </a:rPr>
              <a:t>strong cohesion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Should </a:t>
            </a:r>
            <a:r>
              <a:rPr lang="en-US" b="1" dirty="0">
                <a:solidFill>
                  <a:schemeClr val="bg1"/>
                </a:solidFill>
              </a:rPr>
              <a:t>address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single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task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chemeClr val="bg1"/>
                </a:solidFill>
              </a:rPr>
              <a:t>address</a:t>
            </a:r>
            <a:r>
              <a:rPr lang="en-US" dirty="0"/>
              <a:t> it </a:t>
            </a:r>
            <a:r>
              <a:rPr lang="en-US" b="1" dirty="0">
                <a:solidFill>
                  <a:schemeClr val="bg1"/>
                </a:solidFill>
              </a:rPr>
              <a:t>well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Should have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clear intent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Methods that address several tasks in the same time are hard to be named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09E9C-0637-4FB7-8B30-408F8FAF7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Cohesion in Methods – Example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7DD016-5D00-43AA-91F8-C5AAE2DC3C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514" y="4321742"/>
            <a:ext cx="5456898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Math.Sqrt(value) </a:t>
            </a:r>
            <a:r>
              <a:rPr lang="en-US" sz="2000" b="1" noProof="1">
                <a:latin typeface="Consolas" pitchFamily="49" charset="0"/>
                <a:cs typeface="Consolas" pitchFamily="49" charset="0"/>
                <a:sym typeface="Wingdings" pitchFamily="2" charset="2"/>
              </a:rPr>
              <a:t> square root</a:t>
            </a:r>
          </a:p>
          <a:p>
            <a:endParaRPr lang="en-US" sz="2000" b="1" noProof="1"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char.IsLetterOrDigit(ch)</a:t>
            </a:r>
          </a:p>
          <a:p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r>
              <a:rPr lang="en-US" sz="2000" b="1" noProof="1">
                <a:latin typeface="Consolas" pitchFamily="49" charset="0"/>
                <a:cs typeface="Consolas" pitchFamily="49" charset="0"/>
              </a:rPr>
              <a:t>string.Substring(str, startIndex, length)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7442A08A-567B-4214-91DF-C8012950B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0292" y="6089137"/>
            <a:ext cx="4341026" cy="691488"/>
          </a:xfrm>
          <a:prstGeom prst="wedgeRoundRectCallout">
            <a:avLst>
              <a:gd name="adj1" fmla="val -39759"/>
              <a:gd name="adj2" fmla="val -678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Method performs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certain well-defined </a:t>
            </a:r>
            <a:r>
              <a:rPr lang="en-US" sz="2000" b="1" dirty="0">
                <a:solidFill>
                  <a:schemeClr val="bg2"/>
                </a:solidFill>
              </a:rPr>
              <a:t>calculation and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returns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single result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DA205D54-BCC2-4B11-84EF-61235527E9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1671" y="3696220"/>
            <a:ext cx="3185056" cy="625522"/>
          </a:xfrm>
          <a:prstGeom prst="wedgeRoundRectCallout">
            <a:avLst>
              <a:gd name="adj1" fmla="val 16502"/>
              <a:gd name="adj2" fmla="val 8871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No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external dependencies </a:t>
            </a:r>
            <a:r>
              <a:rPr lang="en-US" sz="2000" b="1" dirty="0">
                <a:solidFill>
                  <a:schemeClr val="bg2"/>
                </a:solidFill>
              </a:rPr>
              <a:t>or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side effects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DA9CB2-EFA3-4F01-AEE6-EEA530B541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1800" y="3674122"/>
            <a:ext cx="5196157" cy="31700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object ReadAll(int operationCode)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if (operationCode == 1) … </a:t>
            </a:r>
            <a:b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</a:b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	// Read person name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else if (operationCode == 2) … </a:t>
            </a:r>
            <a:b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</a:b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	// Read address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else if (operationCode == 3) … 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	// Read date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…</a:t>
            </a:r>
          </a:p>
          <a:p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98BF7CC6-6F1E-415B-AEE7-7938BD17D2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6112" y="2420888"/>
            <a:ext cx="3813464" cy="759062"/>
          </a:xfrm>
          <a:prstGeom prst="wedgeRoundRectCallout">
            <a:avLst>
              <a:gd name="adj1" fmla="val -51380"/>
              <a:gd name="adj2" fmla="val 1245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Performs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different operation depending</a:t>
            </a:r>
            <a:r>
              <a:rPr lang="en-US" sz="2000" b="1" dirty="0">
                <a:solidFill>
                  <a:schemeClr val="bg2"/>
                </a:solidFill>
              </a:rPr>
              <a:t> on an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input parameter</a:t>
            </a:r>
          </a:p>
        </p:txBody>
      </p:sp>
    </p:spTree>
    <p:extLst>
      <p:ext uri="{BB962C8B-B14F-4D97-AF65-F5344CB8AC3E}">
        <p14:creationId xmlns:p14="http://schemas.microsoft.com/office/powerpoint/2010/main" val="3882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32172B-F236-418A-B565-BD9FBDE89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Loose Coupling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CF55FF6-DA28-F9CD-9FEA-97EBFA9B5C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</a:t>
            </a:r>
            <a:r>
              <a:rPr lang="en-US" b="1" i="0" dirty="0">
                <a:solidFill>
                  <a:schemeClr val="bg1"/>
                </a:solidFill>
                <a:effectLst/>
              </a:rPr>
              <a:t>oupling</a:t>
            </a:r>
            <a:r>
              <a:rPr lang="en-US" i="0" dirty="0">
                <a:effectLst/>
              </a:rPr>
              <a:t> is the degree of </a:t>
            </a:r>
            <a:r>
              <a:rPr lang="en-US" b="1" i="0" dirty="0">
                <a:solidFill>
                  <a:schemeClr val="bg1"/>
                </a:solidFill>
                <a:effectLst/>
              </a:rPr>
              <a:t>interdependence</a:t>
            </a:r>
            <a:r>
              <a:rPr lang="en-US" i="0" dirty="0">
                <a:effectLst/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</a:rPr>
              <a:t>between</a:t>
            </a:r>
            <a:r>
              <a:rPr lang="en-US" i="0" dirty="0">
                <a:effectLst/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</a:rPr>
              <a:t>software</a:t>
            </a:r>
            <a:r>
              <a:rPr lang="en-US" i="0" dirty="0">
                <a:effectLst/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</a:rPr>
              <a:t>modules</a:t>
            </a:r>
          </a:p>
          <a:p>
            <a:pPr>
              <a:buClr>
                <a:schemeClr val="tx1"/>
              </a:buClr>
            </a:pPr>
            <a:r>
              <a:rPr lang="en-US" b="1" i="0" dirty="0">
                <a:solidFill>
                  <a:schemeClr val="bg1"/>
                </a:solidFill>
                <a:effectLst/>
              </a:rPr>
              <a:t>Loose</a:t>
            </a:r>
            <a:r>
              <a:rPr lang="en-US" b="0" i="0" dirty="0">
                <a:effectLst/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</a:rPr>
              <a:t>coupling</a:t>
            </a:r>
            <a:r>
              <a:rPr lang="en-US" b="0" i="0" dirty="0">
                <a:effectLst/>
              </a:rPr>
              <a:t> refers to the </a:t>
            </a:r>
            <a:r>
              <a:rPr lang="en-US" b="1" i="0" dirty="0">
                <a:solidFill>
                  <a:schemeClr val="bg1"/>
                </a:solidFill>
                <a:effectLst/>
              </a:rPr>
              <a:t>connection</a:t>
            </a:r>
            <a:r>
              <a:rPr lang="en-US" b="0" i="0" dirty="0">
                <a:effectLst/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</a:rPr>
              <a:t>between</a:t>
            </a:r>
            <a:r>
              <a:rPr lang="en-US" b="0" i="0" dirty="0">
                <a:effectLst/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</a:rPr>
              <a:t>components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P</a:t>
            </a:r>
            <a:r>
              <a:rPr lang="en-US" b="1" i="0" dirty="0">
                <a:solidFill>
                  <a:schemeClr val="bg1"/>
                </a:solidFill>
                <a:effectLst/>
              </a:rPr>
              <a:t>rovide flexibility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M</a:t>
            </a:r>
            <a:r>
              <a:rPr lang="en-US" b="0" i="0" dirty="0">
                <a:effectLst/>
              </a:rPr>
              <a:t>ore </a:t>
            </a:r>
            <a:r>
              <a:rPr lang="en-US" b="1" i="0" dirty="0">
                <a:solidFill>
                  <a:schemeClr val="bg1"/>
                </a:solidFill>
                <a:effectLst/>
              </a:rPr>
              <a:t>adaptable</a:t>
            </a:r>
          </a:p>
          <a:p>
            <a:pPr lvl="1">
              <a:buClr>
                <a:schemeClr val="tx1"/>
              </a:buClr>
            </a:pPr>
            <a:r>
              <a:rPr lang="en-US" b="1" dirty="0"/>
              <a:t>Tight coupling </a:t>
            </a:r>
            <a:r>
              <a:rPr lang="en-US" b="1" dirty="0">
                <a:sym typeface="Wingdings" pitchFamily="2" charset="2"/>
              </a:rPr>
              <a:t></a:t>
            </a:r>
            <a:r>
              <a:rPr lang="en-US" b="1" dirty="0"/>
              <a:t> </a:t>
            </a:r>
            <a:r>
              <a:rPr lang="en-US" b="1" dirty="0">
                <a:solidFill>
                  <a:schemeClr val="bg1"/>
                </a:solidFill>
              </a:rPr>
              <a:t>spaghetti code</a:t>
            </a:r>
            <a:endParaRPr lang="en-US" b="0" i="0" dirty="0">
              <a:solidFill>
                <a:schemeClr val="bg1"/>
              </a:solidFill>
              <a:effectLst/>
            </a:endParaRP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Strong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cohesion</a:t>
            </a:r>
            <a:r>
              <a:rPr lang="en-US" dirty="0"/>
              <a:t> correlates </a:t>
            </a:r>
            <a:br>
              <a:rPr lang="en-US" dirty="0"/>
            </a:br>
            <a:r>
              <a:rPr lang="en-US" dirty="0"/>
              <a:t>with </a:t>
            </a:r>
            <a:r>
              <a:rPr lang="en-US" b="1" dirty="0">
                <a:solidFill>
                  <a:schemeClr val="bg1"/>
                </a:solidFill>
              </a:rPr>
              <a:t>loose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coupling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5BB2014-4376-A9CF-D2CF-ACC7247F6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0476" y="3501008"/>
            <a:ext cx="5251918" cy="2952328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319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3400" b="1" dirty="0"/>
              <a:t>High-quality programming code</a:t>
            </a:r>
            <a:r>
              <a:rPr lang="bg-BG" sz="3400" b="1" dirty="0"/>
              <a:t> </a:t>
            </a:r>
            <a:r>
              <a:rPr lang="en-US" sz="3400" dirty="0"/>
              <a:t>has: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Strong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cohesion</a:t>
            </a:r>
            <a:r>
              <a:rPr lang="en-US" dirty="0"/>
              <a:t> at all levels: </a:t>
            </a:r>
            <a:r>
              <a:rPr lang="en-US" b="1" dirty="0">
                <a:solidFill>
                  <a:schemeClr val="bg1"/>
                </a:solidFill>
              </a:rPr>
              <a:t>modules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classes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methods</a:t>
            </a:r>
            <a:r>
              <a:rPr lang="en-US" dirty="0"/>
              <a:t>, etc.</a:t>
            </a:r>
          </a:p>
          <a:p>
            <a:pPr lvl="2">
              <a:lnSpc>
                <a:spcPct val="100000"/>
              </a:lnSpc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</a:rPr>
              <a:t>Single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unit</a:t>
            </a:r>
            <a:r>
              <a:rPr lang="en-US" sz="3000" dirty="0"/>
              <a:t> is responsible for </a:t>
            </a:r>
            <a:r>
              <a:rPr lang="en-US" sz="3000" b="1" dirty="0">
                <a:solidFill>
                  <a:schemeClr val="bg1"/>
                </a:solidFill>
              </a:rPr>
              <a:t>single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task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Loose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coupling</a:t>
            </a:r>
            <a:r>
              <a:rPr lang="en-US" dirty="0"/>
              <a:t> between </a:t>
            </a:r>
            <a:r>
              <a:rPr lang="en-US" b="1" dirty="0">
                <a:solidFill>
                  <a:schemeClr val="bg1"/>
                </a:solidFill>
              </a:rPr>
              <a:t>modules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classes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methods</a:t>
            </a:r>
            <a:r>
              <a:rPr lang="en-US" dirty="0"/>
              <a:t>, etc.</a:t>
            </a:r>
          </a:p>
          <a:p>
            <a:pPr lvl="2">
              <a:lnSpc>
                <a:spcPct val="100000"/>
              </a:lnSpc>
              <a:buClr>
                <a:schemeClr val="tx1"/>
              </a:buClr>
            </a:pPr>
            <a:r>
              <a:rPr lang="en-US" sz="3000" dirty="0"/>
              <a:t>Units are </a:t>
            </a:r>
            <a:r>
              <a:rPr lang="en-US" sz="3000" b="1" dirty="0">
                <a:solidFill>
                  <a:schemeClr val="bg1"/>
                </a:solidFill>
              </a:rPr>
              <a:t>independent</a:t>
            </a:r>
            <a:r>
              <a:rPr lang="en-US" sz="3000" dirty="0"/>
              <a:t> one of another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Good </a:t>
            </a:r>
            <a:r>
              <a:rPr lang="en-US" b="1" dirty="0">
                <a:solidFill>
                  <a:schemeClr val="bg1"/>
                </a:solidFill>
              </a:rPr>
              <a:t>formatting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Good </a:t>
            </a:r>
            <a:r>
              <a:rPr lang="en-US" b="1" dirty="0">
                <a:solidFill>
                  <a:schemeClr val="bg1"/>
                </a:solidFill>
              </a:rPr>
              <a:t>names</a:t>
            </a:r>
            <a:r>
              <a:rPr lang="en-US" dirty="0"/>
              <a:t> for classes, methods, variables, etc.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Self-documenting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code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High-Quality Programming Code (2)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5EE0E788-5617-4316-4389-4111B87466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pic>
        <p:nvPicPr>
          <p:cNvPr id="4" name="Picture 2" descr="http://dontgetstuck.net/wp-content/uploads/2012/06/Supply-Chain.png">
            <a:extLst>
              <a:ext uri="{FF2B5EF4-FFF2-40B4-BE49-F238E27FC236}">
                <a16:creationId xmlns:a16="http://schemas.microsoft.com/office/drawing/2014/main" id="{05FF9495-3F9B-3CFF-19DB-BD59C1F22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8748" y="4401711"/>
            <a:ext cx="2253789" cy="2253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254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D9A43C-5EFF-8A1E-2F8F-D6F5391764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50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41C5FF-8158-F32E-AC9C-BC6878FCB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Loose Coupling – Examples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930B0A3C-0283-25AA-6FAE-076596A4F73C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5935F0-F05A-7A62-2B00-3027EA4260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71" y="1510362"/>
            <a:ext cx="5369378" cy="47705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class Sumator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public int a, b;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int Sum()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return a + b;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static void Main()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Sumator sumator = 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	 new Sumator() { a = 3, b = 5 };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Console.WriteLine(sumator.Sum());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95000"/>
              </a:lnSpc>
            </a:pPr>
            <a:r>
              <a:rPr lang="en-US" sz="20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DB46B2-2275-BAC8-8E97-A3C8F3BC1F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8714" y="1185917"/>
            <a:ext cx="6484786" cy="557133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byte[] EncryptAES</a:t>
            </a:r>
          </a:p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	(byte[] inputData, byte[] secretKey)</a:t>
            </a:r>
          </a:p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MemoryStream inputStream = </a:t>
            </a:r>
            <a:br>
              <a:rPr lang="en-US" sz="2000" b="1" noProof="1">
                <a:latin typeface="Consolas" pitchFamily="49" charset="0"/>
                <a:cs typeface="Consolas" pitchFamily="49" charset="0"/>
              </a:rPr>
            </a:br>
            <a:r>
              <a:rPr lang="en-US" sz="2000" b="1" noProof="1">
                <a:latin typeface="Consolas" pitchFamily="49" charset="0"/>
                <a:cs typeface="Consolas" pitchFamily="49" charset="0"/>
              </a:rPr>
              <a:t>	new MemoryStream(inputData); </a:t>
            </a:r>
          </a:p>
          <a:p>
            <a:pPr>
              <a:lnSpc>
                <a:spcPct val="105000"/>
              </a:lnSpc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MemoryStream outputStream = </a:t>
            </a:r>
            <a:br>
              <a:rPr lang="en-US" sz="2000" b="1" noProof="1">
                <a:latin typeface="Consolas" pitchFamily="49" charset="0"/>
                <a:cs typeface="Consolas" pitchFamily="49" charset="0"/>
              </a:rPr>
            </a:br>
            <a:r>
              <a:rPr lang="en-US" sz="2000" b="1" noProof="1">
                <a:latin typeface="Consolas" pitchFamily="49" charset="0"/>
                <a:cs typeface="Consolas" pitchFamily="49" charset="0"/>
              </a:rPr>
              <a:t>	new MemoryStream();</a:t>
            </a:r>
          </a:p>
          <a:p>
            <a:pPr>
              <a:lnSpc>
                <a:spcPct val="105000"/>
              </a:lnSpc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EncryptionUtils.EncryptAES(</a:t>
            </a:r>
          </a:p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inputStream, outputStream, secretKey);</a:t>
            </a:r>
          </a:p>
          <a:p>
            <a:pPr>
              <a:lnSpc>
                <a:spcPct val="105000"/>
              </a:lnSpc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byte[] encryptedData = </a:t>
            </a:r>
            <a:br>
              <a:rPr lang="en-US" sz="2000" b="1" noProof="1">
                <a:latin typeface="Consolas" pitchFamily="49" charset="0"/>
                <a:cs typeface="Consolas" pitchFamily="49" charset="0"/>
              </a:rPr>
            </a:br>
            <a:r>
              <a:rPr lang="en-US" sz="2000" b="1" noProof="1">
                <a:latin typeface="Consolas" pitchFamily="49" charset="0"/>
                <a:cs typeface="Consolas" pitchFamily="49" charset="0"/>
              </a:rPr>
              <a:t>	outputStream.ToArray();</a:t>
            </a:r>
          </a:p>
          <a:p>
            <a:pPr>
              <a:lnSpc>
                <a:spcPct val="105000"/>
              </a:lnSpc>
            </a:pPr>
            <a:endParaRPr lang="en-US" sz="2000" b="1" noProof="1"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return encryptedData;</a:t>
            </a:r>
          </a:p>
          <a:p>
            <a:pPr>
              <a:lnSpc>
                <a:spcPct val="10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4" name="AutoShape 7">
            <a:extLst>
              <a:ext uri="{FF2B5EF4-FFF2-40B4-BE49-F238E27FC236}">
                <a16:creationId xmlns:a16="http://schemas.microsoft.com/office/drawing/2014/main" id="{9B3F4FA0-09E3-A176-BB4F-3A4DC5DB84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4992" y="1145647"/>
            <a:ext cx="3326778" cy="957465"/>
          </a:xfrm>
          <a:prstGeom prst="wedgeRoundRectCallout">
            <a:avLst>
              <a:gd name="adj1" fmla="val -31120"/>
              <a:gd name="adj2" fmla="val 6145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Passing parameters </a:t>
            </a:r>
            <a:r>
              <a:rPr lang="en-US" sz="2000" b="1" dirty="0">
                <a:solidFill>
                  <a:schemeClr val="bg2"/>
                </a:solidFill>
              </a:rPr>
              <a:t>through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class fields</a:t>
            </a:r>
            <a:r>
              <a:rPr lang="en-US" sz="2000" b="1" dirty="0">
                <a:solidFill>
                  <a:schemeClr val="bg2"/>
                </a:solidFill>
              </a:rPr>
              <a:t>, typical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example</a:t>
            </a:r>
            <a:r>
              <a:rPr lang="en-US" sz="2000" b="1" dirty="0">
                <a:solidFill>
                  <a:schemeClr val="bg2"/>
                </a:solidFill>
              </a:rPr>
              <a:t> of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tight coupling</a:t>
            </a:r>
          </a:p>
        </p:txBody>
      </p:sp>
      <p:sp>
        <p:nvSpPr>
          <p:cNvPr id="15" name="AutoShape 7">
            <a:extLst>
              <a:ext uri="{FF2B5EF4-FFF2-40B4-BE49-F238E27FC236}">
                <a16:creationId xmlns:a16="http://schemas.microsoft.com/office/drawing/2014/main" id="{719E1574-50C6-21EC-026E-FBE7244B18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819" y="5846144"/>
            <a:ext cx="2880949" cy="696123"/>
          </a:xfrm>
          <a:prstGeom prst="wedgeRoundRectCallout">
            <a:avLst>
              <a:gd name="adj1" fmla="val -40023"/>
              <a:gd name="adj2" fmla="val -808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Don't do this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unless</a:t>
            </a:r>
            <a:r>
              <a:rPr lang="en-US" sz="2000" b="1" dirty="0">
                <a:solidFill>
                  <a:schemeClr val="bg2"/>
                </a:solidFill>
              </a:rPr>
              <a:t> you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have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good reason</a:t>
            </a:r>
            <a:r>
              <a:rPr lang="en-US" sz="2000" b="1" dirty="0">
                <a:solidFill>
                  <a:schemeClr val="bg2"/>
                </a:solidFill>
              </a:rPr>
              <a:t>!</a:t>
            </a:r>
          </a:p>
        </p:txBody>
      </p:sp>
      <p:sp>
        <p:nvSpPr>
          <p:cNvPr id="16" name="AutoShape 7">
            <a:extLst>
              <a:ext uri="{FF2B5EF4-FFF2-40B4-BE49-F238E27FC236}">
                <a16:creationId xmlns:a16="http://schemas.microsoft.com/office/drawing/2014/main" id="{55215E86-C29F-F2EA-03B7-9C92E060E3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29410" y="5805264"/>
            <a:ext cx="2808312" cy="654986"/>
          </a:xfrm>
          <a:prstGeom prst="wedgeRoundRectCallout">
            <a:avLst>
              <a:gd name="adj1" fmla="val -43534"/>
              <a:gd name="adj2" fmla="val -2506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chemeClr val="bg2"/>
                </a:solidFill>
              </a:rPr>
              <a:t>To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reduce coupling </a:t>
            </a:r>
            <a:r>
              <a:rPr lang="en-US" sz="2000" b="1" dirty="0">
                <a:solidFill>
                  <a:schemeClr val="bg2"/>
                </a:solidFill>
              </a:rPr>
              <a:t>we can make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utility classes</a:t>
            </a: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E21354EC-0866-368D-566B-38F92A9CA1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8668" y="1139167"/>
            <a:ext cx="2808312" cy="364257"/>
          </a:xfrm>
          <a:prstGeom prst="wedgeRoundRectCallout">
            <a:avLst>
              <a:gd name="adj1" fmla="val 11226"/>
              <a:gd name="adj2" fmla="val 2239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chemeClr val="bg2"/>
                </a:solidFill>
              </a:rPr>
              <a:t>Hide the complex logic</a:t>
            </a:r>
          </a:p>
        </p:txBody>
      </p:sp>
      <p:sp>
        <p:nvSpPr>
          <p:cNvPr id="18" name="AutoShape 7">
            <a:extLst>
              <a:ext uri="{FF2B5EF4-FFF2-40B4-BE49-F238E27FC236}">
                <a16:creationId xmlns:a16="http://schemas.microsoft.com/office/drawing/2014/main" id="{CE561455-5E0E-E40F-E1E6-A97773D297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8541" y="3284984"/>
            <a:ext cx="1977679" cy="1063701"/>
          </a:xfrm>
          <a:prstGeom prst="wedgeRoundRectCallout">
            <a:avLst>
              <a:gd name="adj1" fmla="val -87855"/>
              <a:gd name="adj2" fmla="val -1259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chemeClr val="bg2"/>
                </a:solidFill>
              </a:rPr>
              <a:t>Provides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simple straightforward </a:t>
            </a:r>
            <a:r>
              <a:rPr lang="en-US" sz="2000" b="1" dirty="0">
                <a:solidFill>
                  <a:schemeClr val="bg2"/>
                </a:solidFill>
              </a:rPr>
              <a:t>interface</a:t>
            </a:r>
          </a:p>
        </p:txBody>
      </p:sp>
    </p:spTree>
    <p:extLst>
      <p:ext uri="{BB962C8B-B14F-4D97-AF65-F5344CB8AC3E}">
        <p14:creationId xmlns:p14="http://schemas.microsoft.com/office/powerpoint/2010/main" val="384918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A23361-0ADD-4431-9477-D2E323B055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5254" y="6126215"/>
            <a:ext cx="10958928" cy="731785"/>
          </a:xfrm>
        </p:spPr>
        <p:txBody>
          <a:bodyPr/>
          <a:lstStyle/>
          <a:p>
            <a:r>
              <a:rPr lang="en-US" sz="4000" dirty="0"/>
              <a:t>Best Practices in Object-Oriented Design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189CA1A-905E-488F-B976-D259217FC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254" y="4927475"/>
            <a:ext cx="10958928" cy="780383"/>
          </a:xfrm>
        </p:spPr>
        <p:txBody>
          <a:bodyPr/>
          <a:lstStyle/>
          <a:p>
            <a:r>
              <a:rPr lang="en-US" dirty="0"/>
              <a:t>High-Quality Classes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274DE9-E999-EE57-0F74-F21531E1A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113" y="404664"/>
            <a:ext cx="4628598" cy="4104454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7294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0B0A26-38DA-59B6-F2F9-8F8FE7C1DA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5F7D1-5242-DEA3-D65D-14CD306451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0" i="0" dirty="0">
                <a:effectLst/>
              </a:rPr>
              <a:t>When creating </a:t>
            </a:r>
            <a:r>
              <a:rPr lang="en-US" b="1" i="0" dirty="0">
                <a:solidFill>
                  <a:schemeClr val="bg1"/>
                </a:solidFill>
                <a:effectLst/>
              </a:rPr>
              <a:t>quality</a:t>
            </a:r>
            <a:r>
              <a:rPr lang="en-US" b="0" i="0" dirty="0">
                <a:effectLst/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</a:rPr>
              <a:t>classes</a:t>
            </a:r>
            <a:r>
              <a:rPr lang="en-US" b="0" i="0" dirty="0">
                <a:effectLst/>
              </a:rPr>
              <a:t>, the main rules stem from the four main </a:t>
            </a:r>
            <a:r>
              <a:rPr lang="en-US" b="1" i="0" dirty="0">
                <a:solidFill>
                  <a:schemeClr val="bg1"/>
                </a:solidFill>
                <a:effectLst/>
              </a:rPr>
              <a:t>OOP</a:t>
            </a:r>
            <a:r>
              <a:rPr lang="en-US" b="0" i="0" dirty="0">
                <a:effectLst/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</a:rPr>
              <a:t>principles</a:t>
            </a:r>
            <a:r>
              <a:rPr lang="en-US" dirty="0"/>
              <a:t>	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CBB209-E60B-2B85-6D47-2C608F561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High-Quality Classes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03C6D2-B0B8-31D1-3A92-AAC2945EF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921" y="4998464"/>
            <a:ext cx="2372056" cy="131463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CC0AE4-054F-C605-E19D-63B984A23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676" y="2759027"/>
            <a:ext cx="2381582" cy="12479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79A7B81-CF1B-A9A1-5F26-203D4C128B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799" y="2739974"/>
            <a:ext cx="2381582" cy="126700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CCEEDD1-D7CD-5169-8DA6-8F76286A6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5904" y="4939592"/>
            <a:ext cx="2362530" cy="12574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938E1E6-E207-F5FF-643B-A70F0B953E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2284" y="3645024"/>
            <a:ext cx="2124371" cy="1743318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1A8C420-4781-4A9E-CBB6-D4B8C1E5BB41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3558258" y="3383002"/>
            <a:ext cx="1740813" cy="744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F948523-689B-7C83-B0C3-7CB239041BD5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4449977" y="5135291"/>
            <a:ext cx="952557" cy="520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2DAE992-FFFE-03C7-4382-6F909B83C154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6739231" y="4939592"/>
            <a:ext cx="1356673" cy="628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7A3DCD8-9555-8DFC-AE1D-F4189F5FE762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6595215" y="3373475"/>
            <a:ext cx="828584" cy="612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265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1343AA-6886-484E-924F-11B08313CF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79CCE-2278-4C42-A5DC-B65C73A6F0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4"/>
            <a:ext cx="11736707" cy="5561125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3000" b="1" dirty="0"/>
              <a:t>Abstraction</a:t>
            </a:r>
          </a:p>
          <a:p>
            <a:pPr lvl="1">
              <a:lnSpc>
                <a:spcPct val="80000"/>
              </a:lnSpc>
            </a:pPr>
            <a:r>
              <a:rPr lang="en-US" sz="3000" b="0" i="0" dirty="0">
                <a:effectLst/>
              </a:rPr>
              <a:t>Abstraction is to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represent</a:t>
            </a:r>
            <a:r>
              <a:rPr lang="en-US" sz="3000" b="0" i="0" dirty="0">
                <a:effectLst/>
              </a:rPr>
              <a:t> the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essential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feature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without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representing</a:t>
            </a:r>
            <a:r>
              <a:rPr lang="en-US" sz="3000" b="0" i="0" dirty="0">
                <a:effectLst/>
              </a:rPr>
              <a:t> the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background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details</a:t>
            </a:r>
          </a:p>
          <a:p>
            <a:pPr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3000" b="1" i="0" dirty="0">
                <a:effectLst/>
              </a:rPr>
              <a:t>Encapsulation</a:t>
            </a:r>
          </a:p>
          <a:p>
            <a:pPr lvl="1">
              <a:lnSpc>
                <a:spcPct val="80000"/>
              </a:lnSpc>
              <a:buClr>
                <a:schemeClr val="tx1"/>
              </a:buClr>
            </a:pPr>
            <a:r>
              <a:rPr lang="en-US" sz="3000" b="1" i="0" dirty="0">
                <a:solidFill>
                  <a:schemeClr val="bg1"/>
                </a:solidFill>
                <a:effectLst/>
              </a:rPr>
              <a:t>Wrapping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up</a:t>
            </a:r>
            <a:r>
              <a:rPr lang="en-US" sz="3000" b="0" i="0" dirty="0">
                <a:effectLst/>
              </a:rPr>
              <a:t> a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data</a:t>
            </a:r>
            <a:r>
              <a:rPr lang="en-US" sz="3000" b="0" i="0" dirty="0">
                <a:effectLst/>
              </a:rPr>
              <a:t> member and a </a:t>
            </a:r>
            <a:br>
              <a:rPr lang="en-US" sz="3000" b="0" i="0" dirty="0">
                <a:effectLst/>
              </a:rPr>
            </a:br>
            <a:r>
              <a:rPr lang="en-US" sz="3000" b="1" i="0" dirty="0">
                <a:solidFill>
                  <a:schemeClr val="bg1"/>
                </a:solidFill>
                <a:effectLst/>
              </a:rPr>
              <a:t>method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together</a:t>
            </a:r>
            <a:r>
              <a:rPr lang="en-US" sz="3000" b="0" i="0" dirty="0">
                <a:effectLst/>
              </a:rPr>
              <a:t> into a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single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unit</a:t>
            </a:r>
            <a:r>
              <a:rPr lang="en-US" sz="3000" b="0" i="0" dirty="0">
                <a:effectLst/>
              </a:rPr>
              <a:t> </a:t>
            </a:r>
          </a:p>
          <a:p>
            <a:pPr>
              <a:lnSpc>
                <a:spcPct val="80000"/>
              </a:lnSpc>
              <a:buClr>
                <a:schemeClr val="tx1"/>
              </a:buClr>
            </a:pPr>
            <a:r>
              <a:rPr lang="en-US" sz="3200" b="1" i="0" dirty="0">
                <a:effectLst/>
              </a:rPr>
              <a:t>Inheritance</a:t>
            </a:r>
          </a:p>
          <a:p>
            <a:pPr lvl="1">
              <a:lnSpc>
                <a:spcPct val="80000"/>
              </a:lnSpc>
            </a:pPr>
            <a:r>
              <a:rPr lang="en-US" sz="3000" b="0" i="0" dirty="0">
                <a:effectLst/>
              </a:rPr>
              <a:t>When a class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includes</a:t>
            </a:r>
            <a:r>
              <a:rPr lang="en-US" sz="3000" b="0" i="0" dirty="0">
                <a:effectLst/>
              </a:rPr>
              <a:t> a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property</a:t>
            </a:r>
            <a:r>
              <a:rPr lang="en-US" sz="3000" b="0" i="0" dirty="0">
                <a:effectLst/>
              </a:rPr>
              <a:t> of </a:t>
            </a:r>
            <a:br>
              <a:rPr lang="en-US" sz="3000" b="0" i="0" dirty="0">
                <a:effectLst/>
              </a:rPr>
            </a:br>
            <a:r>
              <a:rPr lang="en-US" sz="3000" b="1" i="0" dirty="0">
                <a:solidFill>
                  <a:schemeClr val="bg1"/>
                </a:solidFill>
                <a:effectLst/>
              </a:rPr>
              <a:t>another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class</a:t>
            </a:r>
            <a:r>
              <a:rPr lang="en-US" sz="3000" b="0" i="0" dirty="0">
                <a:effectLst/>
              </a:rPr>
              <a:t> it is known as inheritance</a:t>
            </a:r>
          </a:p>
          <a:p>
            <a:pPr algn="l">
              <a:lnSpc>
                <a:spcPct val="80000"/>
              </a:lnSpc>
            </a:pPr>
            <a:r>
              <a:rPr lang="en-US" sz="3000" b="1" i="0" dirty="0">
                <a:effectLst/>
              </a:rPr>
              <a:t>Polymorphism</a:t>
            </a:r>
          </a:p>
          <a:p>
            <a:pPr lvl="1">
              <a:lnSpc>
                <a:spcPct val="80000"/>
              </a:lnSpc>
            </a:pPr>
            <a:r>
              <a:rPr lang="en-US" sz="3000" b="0" i="0" dirty="0">
                <a:effectLst/>
              </a:rPr>
              <a:t>Polymorphism means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one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name</a:t>
            </a:r>
            <a:r>
              <a:rPr lang="en-US" sz="3000" b="0" i="0" dirty="0">
                <a:effectLst/>
              </a:rPr>
              <a:t>, </a:t>
            </a:r>
            <a:br>
              <a:rPr lang="en-US" sz="3000" b="0" i="0" dirty="0">
                <a:effectLst/>
              </a:rPr>
            </a:br>
            <a:r>
              <a:rPr lang="en-US" sz="3000" b="1" i="0" dirty="0">
                <a:solidFill>
                  <a:schemeClr val="bg1"/>
                </a:solidFill>
                <a:effectLst/>
              </a:rPr>
              <a:t>many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forms</a:t>
            </a:r>
            <a:r>
              <a:rPr lang="en-US" sz="3000" b="0" i="0" dirty="0">
                <a:effectLst/>
              </a:rPr>
              <a:t>, one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function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behaves</a:t>
            </a:r>
            <a:r>
              <a:rPr lang="en-US" sz="3000" b="0" i="0" dirty="0">
                <a:effectLst/>
              </a:rPr>
              <a:t> in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different</a:t>
            </a:r>
            <a:r>
              <a:rPr lang="en-US" sz="3000" b="0" i="0" dirty="0">
                <a:effectLst/>
              </a:rPr>
              <a:t> </a:t>
            </a:r>
            <a:r>
              <a:rPr lang="en-US" sz="3000" b="1" i="0" dirty="0">
                <a:solidFill>
                  <a:schemeClr val="bg1"/>
                </a:solidFill>
                <a:effectLst/>
              </a:rPr>
              <a:t>forms</a:t>
            </a:r>
            <a:endParaRPr lang="en-US" sz="3000" b="0" i="0" dirty="0">
              <a:effectLst/>
            </a:endParaRPr>
          </a:p>
          <a:p>
            <a:pPr lvl="1">
              <a:lnSpc>
                <a:spcPct val="80000"/>
              </a:lnSpc>
            </a:pPr>
            <a:endParaRPr lang="en-US" sz="3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71D0D52-6625-4885-B65C-99964CBD6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OOP Principles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0A3271-700B-4143-80A7-373B88285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3776" y="2348880"/>
            <a:ext cx="4631658" cy="373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9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C70B9B-ECF4-70C6-0994-A6944B7524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54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006064-ECFD-7DBC-5B5F-8A2DB01D8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and Encapsulation – Examples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636FDD-A4AD-7DA3-3E87-C80A955A1D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343" y="1408546"/>
            <a:ext cx="5369378" cy="50635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abstract class MobilePhone 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abstract void Calling();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abstract void SendSMS();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class Nokia2700: MobilePhone 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void FMRadio();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void MP3();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void Camera();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class BlackBerry: MobilePhone {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void FMRadio();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void MP3();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void Camera();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void Recording();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void ReadAndSendEmails();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3" name="AutoShape 7">
            <a:extLst>
              <a:ext uri="{FF2B5EF4-FFF2-40B4-BE49-F238E27FC236}">
                <a16:creationId xmlns:a16="http://schemas.microsoft.com/office/drawing/2014/main" id="{73EC76A6-3985-0E4E-FA91-1EB4513520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5089" y="1279543"/>
            <a:ext cx="1771823" cy="594388"/>
          </a:xfrm>
          <a:prstGeom prst="wedgeRoundRectCallout">
            <a:avLst>
              <a:gd name="adj1" fmla="val -57733"/>
              <a:gd name="adj2" fmla="val -59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Object Mobile Phone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CDBF2642-2C47-CA4E-114B-C0473C014D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03" y="6164006"/>
            <a:ext cx="5112568" cy="593244"/>
          </a:xfrm>
          <a:prstGeom prst="wedgeRoundRectCallout">
            <a:avLst>
              <a:gd name="adj1" fmla="val -25132"/>
              <a:gd name="adj2" fmla="val -5762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Abstract information (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necessary</a:t>
            </a:r>
            <a:r>
              <a:rPr lang="en-US" sz="2000" b="1" dirty="0">
                <a:solidFill>
                  <a:schemeClr val="bg2"/>
                </a:solidFill>
              </a:rPr>
              <a:t> and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common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information</a:t>
            </a:r>
            <a:r>
              <a:rPr lang="en-US" sz="2000" b="1" dirty="0">
                <a:solidFill>
                  <a:schemeClr val="bg2"/>
                </a:solidFill>
              </a:rPr>
              <a:t>) for the object "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Mobile Phone</a:t>
            </a:r>
            <a:r>
              <a:rPr lang="en-US" sz="2000" b="1" dirty="0">
                <a:solidFill>
                  <a:schemeClr val="bg2"/>
                </a:solidFill>
              </a:rPr>
              <a:t>"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25EC7394-FE39-6E69-7A88-324136A75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6021" y="3139981"/>
            <a:ext cx="2190399" cy="882653"/>
          </a:xfrm>
          <a:prstGeom prst="wedgeRoundRectCallout">
            <a:avLst>
              <a:gd name="adj1" fmla="val -60242"/>
              <a:gd name="adj2" fmla="val -6121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2 more objects that inherit from the Mobile Phone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6020A61A-67A9-A80F-A354-90E879A0D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6021" y="3139516"/>
            <a:ext cx="2190399" cy="882653"/>
          </a:xfrm>
          <a:prstGeom prst="wedgeRoundRectCallout">
            <a:avLst>
              <a:gd name="adj1" fmla="val -67484"/>
              <a:gd name="adj2" fmla="val 793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2</a:t>
            </a:r>
            <a:r>
              <a:rPr lang="en-US" sz="2000" b="1" dirty="0">
                <a:solidFill>
                  <a:schemeClr val="bg2"/>
                </a:solidFill>
              </a:rPr>
              <a:t> more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objects</a:t>
            </a:r>
            <a:r>
              <a:rPr lang="en-US" sz="2000" b="1" dirty="0">
                <a:solidFill>
                  <a:schemeClr val="bg2"/>
                </a:solidFill>
              </a:rPr>
              <a:t> that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inherit</a:t>
            </a:r>
            <a:r>
              <a:rPr lang="en-US" sz="2000" b="1" dirty="0">
                <a:solidFill>
                  <a:schemeClr val="bg2"/>
                </a:solidFill>
              </a:rPr>
              <a:t> from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Mobile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Phone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CD1202-545C-B3E3-CE60-FD41E493FC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6093" y="1196949"/>
            <a:ext cx="5973654" cy="558672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public class Department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private string </a:t>
            </a:r>
            <a:r>
              <a:rPr lang="en-US" sz="2000" b="1" noProof="1">
                <a:latin typeface="Consolas" panose="020B0609020204030204" pitchFamily="49" charset="0"/>
              </a:rPr>
              <a:t>departName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5000"/>
              </a:lnSpc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public Department(string </a:t>
            </a:r>
            <a:r>
              <a:rPr lang="en-US" sz="2000" b="1" noProof="1">
                <a:latin typeface="Consolas" panose="020B0609020204030204" pitchFamily="49" charset="0"/>
              </a:rPr>
              <a:t>departName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</a:t>
            </a:r>
            <a:r>
              <a:rPr lang="en-US" sz="2000" b="1" noProof="1">
                <a:latin typeface="Consolas" panose="020B0609020204030204" pitchFamily="49" charset="0"/>
              </a:rPr>
              <a:t>this.DepartName</a:t>
            </a:r>
            <a:r>
              <a:rPr lang="en-US" sz="2000" b="1" dirty="0">
                <a:latin typeface="Consolas" panose="020B0609020204030204" pitchFamily="49" charset="0"/>
              </a:rPr>
              <a:t> = </a:t>
            </a:r>
            <a:r>
              <a:rPr lang="en-US" sz="2000" b="1" noProof="1">
                <a:latin typeface="Consolas" panose="020B0609020204030204" pitchFamily="49" charset="0"/>
              </a:rPr>
              <a:t>departName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5000"/>
              </a:lnSpc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public string </a:t>
            </a:r>
            <a:r>
              <a:rPr lang="en-US" sz="2000" b="1" noProof="1">
                <a:latin typeface="Consolas" panose="020B0609020204030204" pitchFamily="49" charset="0"/>
              </a:rPr>
              <a:t>DepartName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get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    return </a:t>
            </a:r>
            <a:r>
              <a:rPr lang="en-US" sz="2000" b="1" noProof="1">
                <a:latin typeface="Consolas" panose="020B0609020204030204" pitchFamily="49" charset="0"/>
              </a:rPr>
              <a:t>departName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}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set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    </a:t>
            </a:r>
            <a:r>
              <a:rPr lang="en-US" sz="2000" b="1" noProof="1">
                <a:latin typeface="Consolas" panose="020B0609020204030204" pitchFamily="49" charset="0"/>
              </a:rPr>
              <a:t>departName</a:t>
            </a:r>
            <a:r>
              <a:rPr lang="en-US" sz="2000" b="1" dirty="0">
                <a:latin typeface="Consolas" panose="020B0609020204030204" pitchFamily="49" charset="0"/>
              </a:rPr>
              <a:t> = value;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}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}</a:t>
            </a:r>
            <a:endParaRPr lang="en-US" sz="20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AutoShape 7">
            <a:extLst>
              <a:ext uri="{FF2B5EF4-FFF2-40B4-BE49-F238E27FC236}">
                <a16:creationId xmlns:a16="http://schemas.microsoft.com/office/drawing/2014/main" id="{D91E6DCD-3DAE-E4EF-0D46-2C9863ED28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4794" y="1101678"/>
            <a:ext cx="2058220" cy="620542"/>
          </a:xfrm>
          <a:prstGeom prst="wedgeRoundRectCallout">
            <a:avLst>
              <a:gd name="adj1" fmla="val -39028"/>
              <a:gd name="adj2" fmla="val 6312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Encapsulation</a:t>
            </a:r>
            <a:r>
              <a:rPr lang="en-US" sz="2000" b="1" dirty="0">
                <a:solidFill>
                  <a:schemeClr val="bg2"/>
                </a:solidFill>
              </a:rPr>
              <a:t> by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using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property</a:t>
            </a: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6E01153B-0491-9623-61AC-7AB016B330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1891" y="4347852"/>
            <a:ext cx="2190399" cy="996647"/>
          </a:xfrm>
          <a:prstGeom prst="wedgeRoundRectCallout">
            <a:avLst>
              <a:gd name="adj1" fmla="val 52048"/>
              <a:gd name="adj2" fmla="val -873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The property has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two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accessor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get</a:t>
            </a:r>
            <a:r>
              <a:rPr lang="en-US" sz="2000" b="1" dirty="0">
                <a:solidFill>
                  <a:schemeClr val="bg2"/>
                </a:solidFill>
              </a:rPr>
              <a:t> and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set</a:t>
            </a:r>
          </a:p>
        </p:txBody>
      </p:sp>
      <p:sp>
        <p:nvSpPr>
          <p:cNvPr id="18" name="AutoShape 7">
            <a:extLst>
              <a:ext uri="{FF2B5EF4-FFF2-40B4-BE49-F238E27FC236}">
                <a16:creationId xmlns:a16="http://schemas.microsoft.com/office/drawing/2014/main" id="{E81B7A55-100C-1356-4D0D-A3D3D34421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5934" y="3875122"/>
            <a:ext cx="3200290" cy="620542"/>
          </a:xfrm>
          <a:prstGeom prst="wedgeRoundRectCallout">
            <a:avLst>
              <a:gd name="adj1" fmla="val -51163"/>
              <a:gd name="adj2" fmla="val 732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get</a:t>
            </a:r>
            <a:r>
              <a:rPr lang="en-US" sz="2000" b="1" dirty="0">
                <a:solidFill>
                  <a:schemeClr val="bg2"/>
                </a:solidFill>
              </a:rPr>
              <a:t> accessor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returns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value</a:t>
            </a:r>
            <a:r>
              <a:rPr lang="en-US" sz="2000" b="1" dirty="0">
                <a:solidFill>
                  <a:schemeClr val="bg2"/>
                </a:solidFill>
              </a:rPr>
              <a:t> of the 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property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field</a:t>
            </a:r>
            <a:endParaRPr lang="en-US" sz="24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AutoShape 7">
            <a:extLst>
              <a:ext uri="{FF2B5EF4-FFF2-40B4-BE49-F238E27FC236}">
                <a16:creationId xmlns:a16="http://schemas.microsoft.com/office/drawing/2014/main" id="{DEEED1BD-90DB-999D-4712-EBB70B5C8F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2564" y="6088016"/>
            <a:ext cx="3321237" cy="691668"/>
          </a:xfrm>
          <a:prstGeom prst="wedgeRoundRectCallout">
            <a:avLst>
              <a:gd name="adj1" fmla="val -9867"/>
              <a:gd name="adj2" fmla="val -730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set</a:t>
            </a:r>
            <a:r>
              <a:rPr lang="en-US" sz="2000" b="1" dirty="0">
                <a:solidFill>
                  <a:schemeClr val="bg2"/>
                </a:solidFill>
              </a:rPr>
              <a:t> accessor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sets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value</a:t>
            </a:r>
            <a:r>
              <a:rPr lang="en-US" sz="2000" b="1" dirty="0">
                <a:solidFill>
                  <a:schemeClr val="bg2"/>
                </a:solidFill>
              </a:rPr>
              <a:t> of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property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field</a:t>
            </a:r>
            <a:endParaRPr lang="en-US" sz="2800" b="1" dirty="0">
              <a:solidFill>
                <a:schemeClr val="bg2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4BA2D2-B5B7-4DA7-A36B-16BA0CCDF50D}"/>
              </a:ext>
            </a:extLst>
          </p:cNvPr>
          <p:cNvCxnSpPr/>
          <p:nvPr/>
        </p:nvCxnSpPr>
        <p:spPr>
          <a:xfrm flipH="1">
            <a:off x="1684727" y="782560"/>
            <a:ext cx="288032" cy="5760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0652919-4332-48CC-A1A2-D9B4D1DF10E3}"/>
              </a:ext>
            </a:extLst>
          </p:cNvPr>
          <p:cNvCxnSpPr>
            <a:cxnSpLocks/>
          </p:cNvCxnSpPr>
          <p:nvPr/>
        </p:nvCxnSpPr>
        <p:spPr>
          <a:xfrm>
            <a:off x="6310436" y="778589"/>
            <a:ext cx="288032" cy="3791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70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10" grpId="0" animBg="1"/>
      <p:bldP spid="14" grpId="0" animBg="1"/>
      <p:bldP spid="15" grpId="0" animBg="1"/>
      <p:bldP spid="17" grpId="0" animBg="1"/>
      <p:bldP spid="18" grpId="0" animBg="1"/>
      <p:bldP spid="1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2E02CA-AE69-688F-7268-C77A702B48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11F2BAD-0B32-0F4B-2D19-5927ED1EB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i="0" dirty="0">
                <a:effectLst/>
              </a:rPr>
              <a:t>Polymorphism</a:t>
            </a:r>
            <a:r>
              <a:rPr lang="en-US" dirty="0"/>
              <a:t> and </a:t>
            </a:r>
            <a:r>
              <a:rPr lang="en-US" sz="4000" b="1" i="0" dirty="0">
                <a:effectLst/>
              </a:rPr>
              <a:t>Inheritance</a:t>
            </a:r>
            <a:r>
              <a:rPr lang="en-US" dirty="0"/>
              <a:t> – Examples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037CB4-0650-973E-3694-ABCA20D080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9845" y="1610912"/>
            <a:ext cx="7019222" cy="519308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class Animal  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public virtual void </a:t>
            </a:r>
            <a:r>
              <a:rPr lang="en-US" b="1" noProof="1">
                <a:latin typeface="Consolas" panose="020B0609020204030204" pitchFamily="49" charset="0"/>
              </a:rPr>
              <a:t>AnimalSound</a:t>
            </a:r>
            <a:r>
              <a:rPr lang="en-US" b="1" dirty="0"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    </a:t>
            </a:r>
            <a:r>
              <a:rPr lang="en-US" b="1" noProof="1">
                <a:latin typeface="Consolas" panose="020B0609020204030204" pitchFamily="49" charset="0"/>
              </a:rPr>
              <a:t>Console.WriteLine</a:t>
            </a:r>
            <a:r>
              <a:rPr lang="en-US" b="1" dirty="0">
                <a:latin typeface="Consolas" panose="020B0609020204030204" pitchFamily="49" charset="0"/>
              </a:rPr>
              <a:t>("The animal makes a sound");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endParaRPr lang="en-US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class Pig : Animal  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public override void </a:t>
            </a:r>
            <a:r>
              <a:rPr lang="en-US" b="1" noProof="1">
                <a:latin typeface="Consolas" panose="020B0609020204030204" pitchFamily="49" charset="0"/>
              </a:rPr>
              <a:t>AnimalSound</a:t>
            </a:r>
            <a:r>
              <a:rPr lang="en-US" b="1" dirty="0"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    </a:t>
            </a:r>
            <a:r>
              <a:rPr lang="en-US" b="1" noProof="1">
                <a:latin typeface="Consolas" panose="020B0609020204030204" pitchFamily="49" charset="0"/>
              </a:rPr>
              <a:t>Console.WriteLine</a:t>
            </a:r>
            <a:r>
              <a:rPr lang="en-US" b="1" dirty="0">
                <a:latin typeface="Consolas" panose="020B0609020204030204" pitchFamily="49" charset="0"/>
              </a:rPr>
              <a:t>("The pig says: wee wee");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endParaRPr lang="en-US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class Dog : Animal   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public override void </a:t>
            </a:r>
            <a:r>
              <a:rPr lang="en-US" b="1" noProof="1">
                <a:latin typeface="Consolas" panose="020B0609020204030204" pitchFamily="49" charset="0"/>
              </a:rPr>
              <a:t>AnimalSound</a:t>
            </a:r>
            <a:r>
              <a:rPr lang="en-US" b="1" dirty="0"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    </a:t>
            </a:r>
            <a:r>
              <a:rPr lang="en-US" b="1" noProof="1">
                <a:latin typeface="Consolas" panose="020B0609020204030204" pitchFamily="49" charset="0"/>
              </a:rPr>
              <a:t>Console.WriteLine</a:t>
            </a:r>
            <a:r>
              <a:rPr lang="en-US" b="1" dirty="0">
                <a:latin typeface="Consolas" panose="020B0609020204030204" pitchFamily="49" charset="0"/>
              </a:rPr>
              <a:t>("The dog says: bow wow");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AutoShape 7">
            <a:extLst>
              <a:ext uri="{FF2B5EF4-FFF2-40B4-BE49-F238E27FC236}">
                <a16:creationId xmlns:a16="http://schemas.microsoft.com/office/drawing/2014/main" id="{D93728E7-7C6C-FF55-41A7-4F3CF2C06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460" y="1483423"/>
            <a:ext cx="4870277" cy="403033"/>
          </a:xfrm>
          <a:prstGeom prst="wedgeRoundRectCallout">
            <a:avLst>
              <a:gd name="adj1" fmla="val -35387"/>
              <a:gd name="adj2" fmla="val 8287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Process</a:t>
            </a:r>
            <a:r>
              <a:rPr lang="en-US" sz="2000" b="1" dirty="0">
                <a:solidFill>
                  <a:schemeClr val="bg2"/>
                </a:solidFill>
              </a:rPr>
              <a:t> of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object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reusability</a:t>
            </a:r>
            <a:r>
              <a:rPr lang="en-US" sz="2000" b="1" dirty="0">
                <a:solidFill>
                  <a:schemeClr val="bg2"/>
                </a:solidFill>
              </a:rPr>
              <a:t>: inheritance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10759709-81C0-F890-8E30-2BB0B71E4E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3937" y="2857310"/>
            <a:ext cx="3826402" cy="898522"/>
          </a:xfrm>
          <a:prstGeom prst="wedgeRoundRectCallout">
            <a:avLst>
              <a:gd name="adj1" fmla="val -100251"/>
              <a:gd name="adj2" fmla="val 2576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Pig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class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includes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properties</a:t>
            </a:r>
            <a:r>
              <a:rPr lang="en-US" sz="2000" b="1" dirty="0">
                <a:solidFill>
                  <a:schemeClr val="bg2"/>
                </a:solidFill>
              </a:rPr>
              <a:t> and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methods</a:t>
            </a:r>
            <a:r>
              <a:rPr lang="en-US" sz="2000" b="1" dirty="0">
                <a:solidFill>
                  <a:schemeClr val="bg2"/>
                </a:solidFill>
              </a:rPr>
              <a:t> of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parent</a:t>
            </a:r>
            <a:r>
              <a:rPr lang="en-US" sz="2000" b="1" dirty="0">
                <a:solidFill>
                  <a:schemeClr val="bg2"/>
                </a:solidFill>
              </a:rPr>
              <a:t> class Animal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D2051615-5B4E-3300-AB7E-321D5760C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454" y="2727421"/>
            <a:ext cx="2451590" cy="625739"/>
          </a:xfrm>
          <a:prstGeom prst="wedgeRoundRectCallout">
            <a:avLst>
              <a:gd name="adj1" fmla="val 69657"/>
              <a:gd name="adj2" fmla="val -11395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Animal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class</a:t>
            </a:r>
            <a:r>
              <a:rPr lang="en-US" sz="2000" b="1" dirty="0">
                <a:solidFill>
                  <a:schemeClr val="bg2"/>
                </a:solidFill>
              </a:rPr>
              <a:t> has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virtual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C6C7F259-EBB6-30C8-77D6-7630A7067C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8701" y="4653136"/>
            <a:ext cx="3744416" cy="898522"/>
          </a:xfrm>
          <a:prstGeom prst="wedgeRoundRectCallout">
            <a:avLst>
              <a:gd name="adj1" fmla="val -111389"/>
              <a:gd name="adj2" fmla="val 2368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Dog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class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includes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properties</a:t>
            </a:r>
            <a:r>
              <a:rPr lang="en-US" sz="2000" b="1" dirty="0">
                <a:solidFill>
                  <a:schemeClr val="bg2"/>
                </a:solidFill>
              </a:rPr>
              <a:t> and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methods</a:t>
            </a:r>
            <a:r>
              <a:rPr lang="en-US" sz="2000" b="1" dirty="0">
                <a:solidFill>
                  <a:schemeClr val="bg2"/>
                </a:solidFill>
              </a:rPr>
              <a:t> of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parent</a:t>
            </a:r>
            <a:r>
              <a:rPr lang="en-US" sz="2000" b="1" dirty="0">
                <a:solidFill>
                  <a:schemeClr val="bg2"/>
                </a:solidFill>
              </a:rPr>
              <a:t> class Animal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B43CE158-388E-BED4-C0A6-96AEAA6FF1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517" y="1483424"/>
            <a:ext cx="2666527" cy="722978"/>
          </a:xfrm>
          <a:prstGeom prst="wedgeRoundRectCallout">
            <a:avLst>
              <a:gd name="adj1" fmla="val 19161"/>
              <a:gd name="adj2" fmla="val -209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One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name</a:t>
            </a:r>
            <a:r>
              <a:rPr lang="en-US" sz="2000" b="1" dirty="0">
                <a:solidFill>
                  <a:schemeClr val="bg2"/>
                </a:solidFill>
              </a:rPr>
              <a:t>,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many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forms</a:t>
            </a:r>
            <a:r>
              <a:rPr lang="en-US" sz="2000" b="1" dirty="0">
                <a:solidFill>
                  <a:schemeClr val="bg2"/>
                </a:solidFill>
              </a:rPr>
              <a:t>: polymorphism 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63BB0217-15B8-4EE4-5D13-E233439266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91" y="4077072"/>
            <a:ext cx="2874842" cy="1186533"/>
          </a:xfrm>
          <a:prstGeom prst="wedgeRoundRectCallout">
            <a:avLst>
              <a:gd name="adj1" fmla="val 69083"/>
              <a:gd name="adj2" fmla="val -638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The Pig and Dog classes inherit the Animal class and can override it's virtual method</a:t>
            </a:r>
          </a:p>
        </p:txBody>
      </p:sp>
      <p:sp>
        <p:nvSpPr>
          <p:cNvPr id="14" name="AutoShape 7">
            <a:extLst>
              <a:ext uri="{FF2B5EF4-FFF2-40B4-BE49-F238E27FC236}">
                <a16:creationId xmlns:a16="http://schemas.microsoft.com/office/drawing/2014/main" id="{2AEA01EE-B229-1042-763E-E04C8565E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323" y="5755948"/>
            <a:ext cx="1982913" cy="708086"/>
          </a:xfrm>
          <a:prstGeom prst="wedgeRoundRectCallout">
            <a:avLst>
              <a:gd name="adj1" fmla="val -619"/>
              <a:gd name="adj2" fmla="val -12140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Many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forms</a:t>
            </a:r>
            <a:r>
              <a:rPr lang="en-US" sz="2000" b="1" dirty="0">
                <a:solidFill>
                  <a:schemeClr val="bg2"/>
                </a:solidFill>
              </a:rPr>
              <a:t> of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single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object</a:t>
            </a:r>
            <a:endParaRPr lang="en-US" sz="24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AutoShape 7">
            <a:extLst>
              <a:ext uri="{FF2B5EF4-FFF2-40B4-BE49-F238E27FC236}">
                <a16:creationId xmlns:a16="http://schemas.microsoft.com/office/drawing/2014/main" id="{ADCA3B9F-6351-39EA-D4C5-003A9B96A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91" y="4084780"/>
            <a:ext cx="2874842" cy="1186533"/>
          </a:xfrm>
          <a:prstGeom prst="wedgeRoundRectCallout">
            <a:avLst>
              <a:gd name="adj1" fmla="val 65837"/>
              <a:gd name="adj2" fmla="val 978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Pig</a:t>
            </a:r>
            <a:r>
              <a:rPr lang="en-US" sz="2000" b="1" dirty="0">
                <a:solidFill>
                  <a:schemeClr val="bg2"/>
                </a:solidFill>
              </a:rPr>
              <a:t> and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Dog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classes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inherit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Animal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class</a:t>
            </a:r>
            <a:r>
              <a:rPr lang="en-US" sz="2000" b="1" dirty="0">
                <a:solidFill>
                  <a:schemeClr val="bg2"/>
                </a:solidFill>
              </a:rPr>
              <a:t> and can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override</a:t>
            </a:r>
            <a:r>
              <a:rPr lang="en-US" sz="2000" b="1" dirty="0">
                <a:solidFill>
                  <a:schemeClr val="bg2"/>
                </a:solidFill>
              </a:rPr>
              <a:t> it's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virtual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D54BDB3-3799-4ED1-B873-6B47510554DB}"/>
              </a:ext>
            </a:extLst>
          </p:cNvPr>
          <p:cNvCxnSpPr/>
          <p:nvPr/>
        </p:nvCxnSpPr>
        <p:spPr>
          <a:xfrm flipH="1">
            <a:off x="1917949" y="862798"/>
            <a:ext cx="288032" cy="5760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291CA8B-264A-45DE-9946-F51B75A1AF45}"/>
              </a:ext>
            </a:extLst>
          </p:cNvPr>
          <p:cNvCxnSpPr>
            <a:cxnSpLocks/>
          </p:cNvCxnSpPr>
          <p:nvPr/>
        </p:nvCxnSpPr>
        <p:spPr>
          <a:xfrm>
            <a:off x="6670476" y="862798"/>
            <a:ext cx="540000" cy="62062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3A9461-E50E-24AA-405A-4226898B3A3F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4797052" y="3209803"/>
            <a:ext cx="6878490" cy="768084"/>
          </a:xfrm>
        </p:spPr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1FC2AA-39D3-1215-854E-BBD1D4BF50B9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4848267" y="1657936"/>
            <a:ext cx="6878490" cy="1525904"/>
          </a:xfrm>
        </p:spPr>
        <p:txBody>
          <a:bodyPr/>
          <a:lstStyle/>
          <a:p>
            <a:r>
              <a:rPr lang="en-US" sz="4800" i="0" u="none" strike="noStrike" dirty="0">
                <a:effectLst/>
              </a:rPr>
              <a:t>High-Quality Methods and Classes</a:t>
            </a:r>
            <a:endParaRPr lang="en-US" dirty="0"/>
          </a:p>
        </p:txBody>
      </p:sp>
      <p:pic>
        <p:nvPicPr>
          <p:cNvPr id="2052" name="Picture 4" descr="Pair programming Customizable Flat Illustrations | Rafiki Style">
            <a:extLst>
              <a:ext uri="{FF2B5EF4-FFF2-40B4-BE49-F238E27FC236}">
                <a16:creationId xmlns:a16="http://schemas.microsoft.com/office/drawing/2014/main" id="{9492EDD5-B453-04EA-5830-DC810C33E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68" y="260648"/>
            <a:ext cx="4320480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57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FB52AE-7519-0828-3028-49D5DF2ED02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4949" y="5589240"/>
            <a:ext cx="10958928" cy="731785"/>
          </a:xfrm>
        </p:spPr>
        <p:txBody>
          <a:bodyPr/>
          <a:lstStyle/>
          <a:p>
            <a:r>
              <a:rPr lang="en-US" dirty="0"/>
              <a:t>When and How to Refactor?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9F052B-A855-13DA-523B-E9AFDB0E4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363" y="4724400"/>
            <a:ext cx="10960100" cy="781050"/>
          </a:xfrm>
        </p:spPr>
        <p:txBody>
          <a:bodyPr/>
          <a:lstStyle/>
          <a:p>
            <a:r>
              <a:rPr lang="en-US" dirty="0"/>
              <a:t>Refactoring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2BF7A2-6DDF-F4DA-6FB6-8EAFE5DE7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092" y="332656"/>
            <a:ext cx="5427283" cy="4176464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8318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78C9A0-556B-11B2-89D3-C7134EF1AA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5EABE-6EC0-AC43-6E7A-544F0E9644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A </a:t>
            </a:r>
            <a:r>
              <a:rPr lang="en-US" b="1" dirty="0">
                <a:solidFill>
                  <a:schemeClr val="bg1"/>
                </a:solidFill>
              </a:rPr>
              <a:t>step by step </a:t>
            </a:r>
            <a:r>
              <a:rPr lang="en-US" dirty="0"/>
              <a:t>process that </a:t>
            </a:r>
            <a:r>
              <a:rPr lang="en-US" b="1" dirty="0">
                <a:solidFill>
                  <a:schemeClr val="bg1"/>
                </a:solidFill>
              </a:rPr>
              <a:t>turns</a:t>
            </a:r>
            <a:r>
              <a:rPr lang="en-US" dirty="0"/>
              <a:t> the </a:t>
            </a:r>
            <a:r>
              <a:rPr lang="en-US" b="1" dirty="0">
                <a:solidFill>
                  <a:schemeClr val="bg1"/>
                </a:solidFill>
              </a:rPr>
              <a:t>bad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code</a:t>
            </a:r>
            <a:r>
              <a:rPr lang="en-US" dirty="0"/>
              <a:t> into </a:t>
            </a:r>
            <a:r>
              <a:rPr lang="en-US" b="1" dirty="0">
                <a:solidFill>
                  <a:schemeClr val="bg1"/>
                </a:solidFill>
              </a:rPr>
              <a:t>good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code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noProof="1">
                <a:cs typeface="Consolas" pitchFamily="49" charset="0"/>
              </a:rPr>
              <a:t>Without changing its external behavior</a:t>
            </a:r>
            <a:endParaRPr lang="en-US" dirty="0"/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Based on "</a:t>
            </a:r>
            <a:r>
              <a:rPr lang="en-US" b="1" dirty="0">
                <a:solidFill>
                  <a:schemeClr val="bg1"/>
                </a:solidFill>
              </a:rPr>
              <a:t>refactoring patterns</a:t>
            </a:r>
            <a:r>
              <a:rPr lang="en-US" dirty="0"/>
              <a:t>" </a:t>
            </a:r>
            <a:r>
              <a:rPr lang="en-US" dirty="0">
                <a:sym typeface="Wingdings" panose="05000000000000000000" pitchFamily="2" charset="2"/>
              </a:rPr>
              <a:t> well-known recipes for improving the code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Why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we need refactoring?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dirty="0"/>
              <a:t>Code </a:t>
            </a:r>
            <a:r>
              <a:rPr lang="en-US" b="1" dirty="0">
                <a:solidFill>
                  <a:schemeClr val="bg1"/>
                </a:solidFill>
              </a:rPr>
              <a:t>constantly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changes</a:t>
            </a:r>
            <a:r>
              <a:rPr lang="en-US" dirty="0"/>
              <a:t> and </a:t>
            </a:r>
            <a:br>
              <a:rPr lang="en-US" dirty="0"/>
            </a:br>
            <a:r>
              <a:rPr lang="en-US" dirty="0"/>
              <a:t>its quality </a:t>
            </a:r>
            <a:r>
              <a:rPr lang="en-US" b="1" dirty="0">
                <a:solidFill>
                  <a:schemeClr val="bg1"/>
                </a:solidFill>
              </a:rPr>
              <a:t>constantly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degrades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Requirements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often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change</a:t>
            </a:r>
            <a:r>
              <a:rPr lang="en-US" dirty="0"/>
              <a:t> and </a:t>
            </a:r>
            <a:br>
              <a:rPr lang="en-US" dirty="0"/>
            </a:br>
            <a:r>
              <a:rPr lang="en-US" dirty="0"/>
              <a:t>code needs to be </a:t>
            </a:r>
            <a:r>
              <a:rPr lang="en-US" b="1" dirty="0">
                <a:solidFill>
                  <a:schemeClr val="bg1"/>
                </a:solidFill>
              </a:rPr>
              <a:t>changed</a:t>
            </a:r>
            <a:r>
              <a:rPr lang="en-US" dirty="0"/>
              <a:t> to follow them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endParaRPr lang="en-US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dirty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dirty="0"/>
          </a:p>
          <a:p>
            <a:endParaRPr lang="en-US" noProof="1">
              <a:cs typeface="Consolas" pitchFamily="49" charset="0"/>
            </a:endParaRPr>
          </a:p>
          <a:p>
            <a:endParaRPr lang="bg-BG" b="1" noProof="1">
              <a:solidFill>
                <a:schemeClr val="tx1"/>
              </a:solidFill>
              <a:cs typeface="Consolas" pitchFamily="49" charset="0"/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A3D1F7-DA87-64E8-98A9-6B00C414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53" y="97505"/>
            <a:ext cx="9720481" cy="807970"/>
          </a:xfrm>
        </p:spPr>
        <p:txBody>
          <a:bodyPr>
            <a:normAutofit/>
          </a:bodyPr>
          <a:lstStyle/>
          <a:p>
            <a:r>
              <a:rPr lang="en-US" sz="4000" dirty="0"/>
              <a:t>What is Code Refactoring?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7593BC-3981-C4FC-761C-C92409880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584" y="3212976"/>
            <a:ext cx="5464440" cy="257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57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A83C83-5040-1C0A-0617-46B0B57EC3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996517-3306-A071-6880-322FFF4220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spcAft>
                <a:spcPts val="0"/>
              </a:spcAft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Bad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smells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 the code </a:t>
            </a:r>
            <a:r>
              <a:rPr lang="en-US" dirty="0"/>
              <a:t>indicate </a:t>
            </a:r>
            <a:r>
              <a:rPr lang="en-US" b="1" dirty="0">
                <a:solidFill>
                  <a:schemeClr val="bg1"/>
                </a:solidFill>
              </a:rPr>
              <a:t>need</a:t>
            </a:r>
            <a:r>
              <a:rPr lang="en-US" dirty="0"/>
              <a:t> of </a:t>
            </a:r>
            <a:r>
              <a:rPr lang="en-US" b="1" dirty="0">
                <a:solidFill>
                  <a:schemeClr val="bg1"/>
                </a:solidFill>
              </a:rPr>
              <a:t>refactoring</a:t>
            </a:r>
          </a:p>
          <a:p>
            <a:pPr>
              <a:spcAft>
                <a:spcPts val="0"/>
              </a:spcAft>
              <a:buClr>
                <a:schemeClr val="tx1"/>
              </a:buClr>
            </a:pPr>
            <a:r>
              <a:rPr lang="en-US" dirty="0"/>
              <a:t>Refactor:</a:t>
            </a:r>
          </a:p>
          <a:p>
            <a:pPr lvl="1">
              <a:spcAft>
                <a:spcPts val="0"/>
              </a:spcAft>
              <a:buClr>
                <a:schemeClr val="tx1"/>
              </a:buClr>
            </a:pPr>
            <a:r>
              <a:rPr lang="en-US" dirty="0"/>
              <a:t>To make </a:t>
            </a:r>
            <a:r>
              <a:rPr lang="en-US" b="1" dirty="0">
                <a:solidFill>
                  <a:schemeClr val="bg1"/>
                </a:solidFill>
              </a:rPr>
              <a:t>adding</a:t>
            </a:r>
            <a:r>
              <a:rPr lang="en-US" dirty="0"/>
              <a:t> a new </a:t>
            </a:r>
            <a:r>
              <a:rPr lang="en-US" b="1" dirty="0">
                <a:solidFill>
                  <a:schemeClr val="bg1"/>
                </a:solidFill>
              </a:rPr>
              <a:t>function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easier</a:t>
            </a:r>
          </a:p>
          <a:p>
            <a:pPr lvl="1">
              <a:spcAft>
                <a:spcPts val="0"/>
              </a:spcAft>
              <a:buClr>
                <a:schemeClr val="tx1"/>
              </a:buClr>
            </a:pPr>
            <a:r>
              <a:rPr lang="en-US" dirty="0"/>
              <a:t>As part of the process of </a:t>
            </a:r>
            <a:r>
              <a:rPr lang="en-US" b="1" dirty="0">
                <a:solidFill>
                  <a:schemeClr val="bg1"/>
                </a:solidFill>
              </a:rPr>
              <a:t>fixing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bugs</a:t>
            </a:r>
          </a:p>
          <a:p>
            <a:pPr lvl="1">
              <a:spcAft>
                <a:spcPts val="0"/>
              </a:spcAft>
              <a:buClr>
                <a:schemeClr val="tx1"/>
              </a:buClr>
            </a:pPr>
            <a:r>
              <a:rPr lang="en-US" dirty="0"/>
              <a:t>When </a:t>
            </a:r>
            <a:r>
              <a:rPr lang="en-US" b="1" dirty="0">
                <a:solidFill>
                  <a:schemeClr val="bg1"/>
                </a:solidFill>
              </a:rPr>
              <a:t>reviewing</a:t>
            </a:r>
            <a:r>
              <a:rPr lang="en-US" dirty="0"/>
              <a:t> someone else's code</a:t>
            </a:r>
          </a:p>
          <a:p>
            <a:pPr lvl="1">
              <a:spcAft>
                <a:spcPts val="0"/>
              </a:spcAft>
              <a:buClr>
                <a:schemeClr val="tx1"/>
              </a:buClr>
            </a:pPr>
            <a:r>
              <a:rPr lang="en-US" dirty="0"/>
              <a:t>Have </a:t>
            </a:r>
            <a:r>
              <a:rPr lang="en-US" b="1" dirty="0">
                <a:solidFill>
                  <a:schemeClr val="bg1"/>
                </a:solidFill>
              </a:rPr>
              <a:t>technical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debt</a:t>
            </a:r>
            <a:r>
              <a:rPr lang="en-US" dirty="0"/>
              <a:t> (or any problematic code)</a:t>
            </a:r>
          </a:p>
          <a:p>
            <a:pPr lvl="1">
              <a:spcAft>
                <a:spcPts val="0"/>
              </a:spcAft>
              <a:buClr>
                <a:schemeClr val="tx1"/>
              </a:buClr>
            </a:pPr>
            <a:r>
              <a:rPr lang="en-US" dirty="0"/>
              <a:t>When doing </a:t>
            </a:r>
            <a:r>
              <a:rPr lang="en-US" b="1" dirty="0">
                <a:solidFill>
                  <a:schemeClr val="bg1"/>
                </a:solidFill>
              </a:rPr>
              <a:t>test-driven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development</a:t>
            </a:r>
          </a:p>
          <a:p>
            <a:pPr>
              <a:spcAft>
                <a:spcPts val="0"/>
              </a:spcAft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Unit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tests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guarantee that </a:t>
            </a:r>
            <a:r>
              <a:rPr lang="en-US" b="1" dirty="0">
                <a:solidFill>
                  <a:schemeClr val="bg1"/>
                </a:solidFill>
              </a:rPr>
              <a:t>refactoring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does</a:t>
            </a:r>
            <a:r>
              <a:rPr lang="en-US" dirty="0"/>
              <a:t> not change the </a:t>
            </a:r>
            <a:r>
              <a:rPr lang="en-US" b="1" dirty="0">
                <a:solidFill>
                  <a:schemeClr val="bg1"/>
                </a:solidFill>
              </a:rPr>
              <a:t>behavior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718E58-5F62-D6EB-C1CC-3ED17EFA4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Refactor?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581D89-958B-BDFE-F8EA-53EE37185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1754" y="987866"/>
            <a:ext cx="4048690" cy="368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99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60437" y="1167930"/>
            <a:ext cx="11815018" cy="5561125"/>
          </a:xfrm>
        </p:spPr>
        <p:txBody>
          <a:bodyPr>
            <a:noAutofit/>
          </a:bodyPr>
          <a:lstStyle/>
          <a:p>
            <a:r>
              <a:rPr lang="en-US" sz="3200" dirty="0"/>
              <a:t>What does this code do? </a:t>
            </a:r>
            <a:r>
              <a:rPr lang="en-US" sz="3200" b="0" i="0" dirty="0">
                <a:effectLst/>
              </a:rPr>
              <a:t>Does it do its </a:t>
            </a:r>
            <a:r>
              <a:rPr lang="en-US" sz="3200" b="1" i="0" dirty="0">
                <a:solidFill>
                  <a:schemeClr val="bg1"/>
                </a:solidFill>
                <a:effectLst/>
              </a:rPr>
              <a:t>job correctly</a:t>
            </a:r>
            <a:r>
              <a:rPr lang="bg-BG" sz="3200" dirty="0"/>
              <a:t>?</a:t>
            </a:r>
            <a:r>
              <a:rPr lang="en-US" sz="3200" b="0" i="0" dirty="0">
                <a:effectLst/>
              </a:rPr>
              <a:t> </a:t>
            </a:r>
            <a:r>
              <a:rPr lang="en-US" sz="3200" dirty="0"/>
              <a:t>D</a:t>
            </a:r>
            <a:r>
              <a:rPr lang="en-US" sz="3200" b="0" i="0" dirty="0">
                <a:effectLst/>
              </a:rPr>
              <a:t>oes it </a:t>
            </a:r>
            <a:r>
              <a:rPr lang="en-US" sz="3200" b="1" i="0" dirty="0">
                <a:solidFill>
                  <a:schemeClr val="bg1"/>
                </a:solidFill>
                <a:effectLst/>
              </a:rPr>
              <a:t>contain</a:t>
            </a:r>
            <a:r>
              <a:rPr lang="en-US" sz="3200" b="0" i="0" dirty="0">
                <a:effectLst/>
              </a:rPr>
              <a:t> any </a:t>
            </a:r>
            <a:r>
              <a:rPr lang="en-US" sz="3200" b="1" i="0" dirty="0">
                <a:solidFill>
                  <a:schemeClr val="bg1"/>
                </a:solidFill>
                <a:effectLst/>
              </a:rPr>
              <a:t>errors</a:t>
            </a:r>
            <a:r>
              <a:rPr lang="en-US" sz="3200" dirty="0"/>
              <a:t>?</a:t>
            </a:r>
          </a:p>
          <a:p>
            <a:r>
              <a:rPr lang="en-US" sz="3200" dirty="0"/>
              <a:t>Well, it is </a:t>
            </a:r>
            <a:r>
              <a:rPr lang="en-US" sz="3200" b="1" dirty="0">
                <a:solidFill>
                  <a:schemeClr val="bg1"/>
                </a:solidFill>
              </a:rPr>
              <a:t>hard to know</a:t>
            </a:r>
            <a:r>
              <a:rPr lang="en-US" sz="3200" dirty="0"/>
              <a:t>, as it is: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Quality Is Important?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6A85933B-D189-A6C0-D856-82896CC2A5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808218-8870-31F2-F4AA-A7229535DA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306" y="3030731"/>
            <a:ext cx="11521280" cy="3477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int value=010, i=5, w;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switch(value){case 10:w=5;Console.WriteLine(w);break;case 9:i=0;break;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case 8:Console.WriteLine("8 ");break;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default:Console.WriteLine("def ");{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	        Console.WriteLine("hoho ");	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for (int k = 0; k &lt; i; k++, Console.WriteLine(k - 'f'));break;} { Console.WriteLine("loop!");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2F67C60B-BEFE-4236-B6FF-39DA20BA8A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8368" y="1812135"/>
            <a:ext cx="2376264" cy="593676"/>
          </a:xfrm>
          <a:prstGeom prst="wedgeRoundRectCallout">
            <a:avLst>
              <a:gd name="adj1" fmla="val -11532"/>
              <a:gd name="adj2" fmla="val 4928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Not easy to read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1DA2D796-579B-4DCD-BE99-A6E9507FC9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2564" y="2657929"/>
            <a:ext cx="1872208" cy="784173"/>
          </a:xfrm>
          <a:prstGeom prst="wedgeRoundRectCallout">
            <a:avLst>
              <a:gd name="adj1" fmla="val 9677"/>
              <a:gd name="adj2" fmla="val 422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Hard to understand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26524B51-E3DC-4184-9F63-4AB9142D3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6780" y="1781268"/>
            <a:ext cx="1872208" cy="784173"/>
          </a:xfrm>
          <a:prstGeom prst="wedgeRoundRectCallout">
            <a:avLst>
              <a:gd name="adj1" fmla="val 3131"/>
              <a:gd name="adj2" fmla="val 470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Badly formatted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5FCD43B1-DDC4-4261-BD07-442A59F533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85169" y="3072264"/>
            <a:ext cx="1872208" cy="784173"/>
          </a:xfrm>
          <a:prstGeom prst="wedgeRoundRectCallout">
            <a:avLst>
              <a:gd name="adj1" fmla="val 3131"/>
              <a:gd name="adj2" fmla="val 470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Not documented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BEE54970-2EDD-4474-A063-D77C9D606F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8308" y="3167511"/>
            <a:ext cx="1872208" cy="593677"/>
          </a:xfrm>
          <a:prstGeom prst="wedgeRoundRectCallout">
            <a:avLst>
              <a:gd name="adj1" fmla="val 9677"/>
              <a:gd name="adj2" fmla="val 422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Not testable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6E4D693-8C82-755F-D5A3-15BCC5A54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4810" y="6041887"/>
            <a:ext cx="587036" cy="57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94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521076-7D0C-CFDB-1838-B8FA8DC22E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ACFCE-4F78-D3C8-7A30-AAC248C339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>
              <a:buClr>
                <a:schemeClr val="tx1"/>
              </a:buClr>
            </a:pPr>
            <a:r>
              <a:rPr lang="en-US" sz="3200" dirty="0"/>
              <a:t>Keep it </a:t>
            </a:r>
            <a:r>
              <a:rPr lang="en-US" sz="3200" b="1" dirty="0">
                <a:solidFill>
                  <a:schemeClr val="bg1"/>
                </a:solidFill>
              </a:rPr>
              <a:t>simple</a:t>
            </a:r>
            <a:r>
              <a:rPr lang="en-US" sz="3200" dirty="0"/>
              <a:t> 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KISS </a:t>
            </a:r>
            <a:r>
              <a:rPr lang="en-US" sz="3200" dirty="0"/>
              <a:t>principle)</a:t>
            </a:r>
          </a:p>
          <a:p>
            <a:pPr>
              <a:buClr>
                <a:schemeClr val="tx1"/>
              </a:buClr>
            </a:pPr>
            <a:r>
              <a:rPr lang="en-US" sz="3200" dirty="0"/>
              <a:t>Avoid </a:t>
            </a:r>
            <a:r>
              <a:rPr lang="en-US" sz="3200" b="1" dirty="0">
                <a:solidFill>
                  <a:schemeClr val="bg1"/>
                </a:solidFill>
              </a:rPr>
              <a:t>duplication</a:t>
            </a:r>
            <a:r>
              <a:rPr lang="en-US" sz="3200" dirty="0"/>
              <a:t> 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DRY </a:t>
            </a:r>
            <a:r>
              <a:rPr lang="en-US" sz="3200" dirty="0"/>
              <a:t>principle)</a:t>
            </a:r>
          </a:p>
          <a:p>
            <a:pPr>
              <a:buClr>
                <a:schemeClr val="tx1"/>
              </a:buClr>
            </a:pPr>
            <a:r>
              <a:rPr lang="en-US" sz="3200" dirty="0"/>
              <a:t>Make it expressive </a:t>
            </a:r>
            <a:br>
              <a:rPr lang="en-US" sz="3200" dirty="0"/>
            </a:br>
            <a:r>
              <a:rPr lang="en-US" sz="3200" dirty="0"/>
              <a:t>(self-documenting, comments, etc.)</a:t>
            </a:r>
          </a:p>
          <a:p>
            <a:pPr>
              <a:buClr>
                <a:schemeClr val="tx1"/>
              </a:buClr>
            </a:pPr>
            <a:r>
              <a:rPr lang="en-US" sz="3200" dirty="0"/>
              <a:t>Reduce overall code (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KISS </a:t>
            </a:r>
            <a:r>
              <a:rPr lang="en-US" sz="3200" dirty="0"/>
              <a:t>principle)</a:t>
            </a:r>
          </a:p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Separate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concerns</a:t>
            </a:r>
            <a:r>
              <a:rPr lang="en-US" sz="3200" dirty="0"/>
              <a:t> (decoupling)</a:t>
            </a:r>
          </a:p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Appropriate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level</a:t>
            </a:r>
            <a:r>
              <a:rPr lang="en-US" sz="3200" dirty="0"/>
              <a:t> of </a:t>
            </a:r>
            <a:r>
              <a:rPr lang="en-US" sz="3200" b="1" dirty="0">
                <a:solidFill>
                  <a:schemeClr val="bg1"/>
                </a:solidFill>
              </a:rPr>
              <a:t>abstraction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/>
              <a:t>(work through abstractions)</a:t>
            </a:r>
          </a:p>
          <a:p>
            <a:pPr>
              <a:buClr>
                <a:schemeClr val="tx1"/>
              </a:buCl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Boy scout rule</a:t>
            </a:r>
          </a:p>
          <a:p>
            <a:pPr lvl="1"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Leave</a:t>
            </a:r>
            <a:r>
              <a:rPr lang="en-US" sz="3200" dirty="0"/>
              <a:t> your code </a:t>
            </a:r>
            <a:r>
              <a:rPr lang="en-US" sz="3200" b="1" dirty="0">
                <a:solidFill>
                  <a:schemeClr val="bg1"/>
                </a:solidFill>
              </a:rPr>
              <a:t>better</a:t>
            </a:r>
            <a:r>
              <a:rPr lang="en-US" sz="3200" dirty="0"/>
              <a:t> than you </a:t>
            </a:r>
            <a:r>
              <a:rPr lang="en-US" sz="3200" b="1" dirty="0">
                <a:solidFill>
                  <a:schemeClr val="bg1"/>
                </a:solidFill>
              </a:rPr>
              <a:t>found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it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BE217C-50D9-8435-973D-FD81592B6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Refactoring: Main Principles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AC2640-C296-0C8F-A6C5-B701F46EF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173" y="1196124"/>
            <a:ext cx="2763975" cy="21602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1F885D-451A-E269-6317-82CB5D2C2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340" y="3068960"/>
            <a:ext cx="3167617" cy="333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2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07E56B-E8C0-D067-0271-09C655651E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C1073-C46F-EACB-C64A-0AFD4E2CF8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Save</a:t>
            </a:r>
            <a:r>
              <a:rPr lang="en-US" dirty="0"/>
              <a:t> the code you </a:t>
            </a:r>
            <a:r>
              <a:rPr lang="en-US" b="1" dirty="0">
                <a:solidFill>
                  <a:schemeClr val="bg1"/>
                </a:solidFill>
              </a:rPr>
              <a:t>start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with</a:t>
            </a:r>
          </a:p>
          <a:p>
            <a:pPr marL="715963" lvl="1" indent="-338138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</a:pPr>
            <a:r>
              <a:rPr lang="en-US" dirty="0"/>
              <a:t>Check-in or </a:t>
            </a:r>
            <a:r>
              <a:rPr lang="en-US" b="1" dirty="0">
                <a:solidFill>
                  <a:schemeClr val="bg1"/>
                </a:solidFill>
              </a:rPr>
              <a:t>backup</a:t>
            </a:r>
            <a:r>
              <a:rPr lang="en-US" dirty="0"/>
              <a:t> the </a:t>
            </a:r>
            <a:r>
              <a:rPr lang="en-US" b="1" dirty="0">
                <a:solidFill>
                  <a:schemeClr val="bg1"/>
                </a:solidFill>
              </a:rPr>
              <a:t>current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code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</a:pPr>
            <a:r>
              <a:rPr lang="en-US" dirty="0"/>
              <a:t>Prepare </a:t>
            </a:r>
            <a:r>
              <a:rPr lang="en-US" b="1" dirty="0">
                <a:solidFill>
                  <a:schemeClr val="bg1"/>
                </a:solidFill>
              </a:rPr>
              <a:t>tests</a:t>
            </a:r>
            <a:r>
              <a:rPr lang="en-US" dirty="0"/>
              <a:t> to </a:t>
            </a:r>
            <a:r>
              <a:rPr lang="en-US" b="1" dirty="0">
                <a:solidFill>
                  <a:schemeClr val="bg1"/>
                </a:solidFill>
              </a:rPr>
              <a:t>assure</a:t>
            </a:r>
            <a:r>
              <a:rPr lang="en-US" dirty="0"/>
              <a:t> the </a:t>
            </a:r>
            <a:r>
              <a:rPr lang="en-US" b="1" dirty="0">
                <a:solidFill>
                  <a:schemeClr val="bg1"/>
                </a:solidFill>
              </a:rPr>
              <a:t>behavior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after the code is </a:t>
            </a:r>
            <a:r>
              <a:rPr lang="en-US" b="1" dirty="0">
                <a:solidFill>
                  <a:schemeClr val="bg1"/>
                </a:solidFill>
              </a:rPr>
              <a:t>refactored</a:t>
            </a:r>
          </a:p>
          <a:p>
            <a:pPr lvl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</a:pPr>
            <a:r>
              <a:rPr lang="en-US" dirty="0"/>
              <a:t>Unit tests / characterization tests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</a:pPr>
            <a:r>
              <a:rPr lang="en-US" dirty="0"/>
              <a:t>Do </a:t>
            </a:r>
            <a:r>
              <a:rPr lang="en-US" b="1" dirty="0">
                <a:solidFill>
                  <a:schemeClr val="bg1"/>
                </a:solidFill>
              </a:rPr>
              <a:t>refactoring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one</a:t>
            </a:r>
            <a:r>
              <a:rPr lang="en-US" dirty="0"/>
              <a:t> at a </a:t>
            </a:r>
            <a:r>
              <a:rPr lang="en-US" b="1" dirty="0">
                <a:solidFill>
                  <a:schemeClr val="bg1"/>
                </a:solidFill>
              </a:rPr>
              <a:t>time</a:t>
            </a:r>
          </a:p>
          <a:p>
            <a:pPr lvl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</a:pPr>
            <a:r>
              <a:rPr lang="en-US" dirty="0"/>
              <a:t>Keep refactoring </a:t>
            </a:r>
            <a:r>
              <a:rPr lang="en-US" b="1" dirty="0">
                <a:solidFill>
                  <a:schemeClr val="bg1"/>
                </a:solidFill>
              </a:rPr>
              <a:t>small</a:t>
            </a:r>
          </a:p>
          <a:p>
            <a:pPr lvl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</a:pPr>
            <a:r>
              <a:rPr lang="en-US" dirty="0"/>
              <a:t>Don't underestimate </a:t>
            </a:r>
            <a:r>
              <a:rPr lang="en-US" b="1" dirty="0">
                <a:solidFill>
                  <a:schemeClr val="bg1"/>
                </a:solidFill>
              </a:rPr>
              <a:t>small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changes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</a:pPr>
            <a:r>
              <a:rPr lang="en-US" dirty="0"/>
              <a:t>Run the tests and </a:t>
            </a:r>
            <a:r>
              <a:rPr lang="en-US" b="1" dirty="0">
                <a:solidFill>
                  <a:schemeClr val="bg1"/>
                </a:solidFill>
              </a:rPr>
              <a:t>they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should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pass</a:t>
            </a:r>
            <a:r>
              <a:rPr lang="en-US" dirty="0"/>
              <a:t> / </a:t>
            </a:r>
            <a:r>
              <a:rPr lang="en-US" b="1" dirty="0">
                <a:solidFill>
                  <a:schemeClr val="bg1"/>
                </a:solidFill>
              </a:rPr>
              <a:t>else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revert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</a:pPr>
            <a:r>
              <a:rPr lang="en-US" dirty="0"/>
              <a:t>Check-in (into the source control system)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A3675D-A9CF-456D-EC98-87300EB9B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Refactoring: The Typical Process</a:t>
            </a:r>
          </a:p>
        </p:txBody>
      </p:sp>
      <p:pic>
        <p:nvPicPr>
          <p:cNvPr id="2050" name="Picture 2" descr="What Is Refactoring? - DZone Java">
            <a:extLst>
              <a:ext uri="{FF2B5EF4-FFF2-40B4-BE49-F238E27FC236}">
                <a16:creationId xmlns:a16="http://schemas.microsoft.com/office/drawing/2014/main" id="{037F0F0C-7273-4BEF-892C-C33E8FF47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094" y="1700808"/>
            <a:ext cx="5733813" cy="3035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469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2F5971E-3AFD-51D7-682B-B59ADE3081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4949" y="5589240"/>
            <a:ext cx="10958928" cy="731785"/>
          </a:xfrm>
        </p:spPr>
        <p:txBody>
          <a:bodyPr/>
          <a:lstStyle/>
          <a:p>
            <a:r>
              <a:rPr lang="en-US" dirty="0"/>
              <a:t>Well-Known Recipes for Improving the Code Quality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BBCB8E-9328-0340-29E3-94D9BE1F9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949" y="4725143"/>
            <a:ext cx="10958928" cy="780383"/>
          </a:xfrm>
        </p:spPr>
        <p:txBody>
          <a:bodyPr/>
          <a:lstStyle/>
          <a:p>
            <a:r>
              <a:rPr lang="en-US" dirty="0"/>
              <a:t>Refactoring Patterns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8F4897-519B-D2E4-D7FD-32535F09A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212" y="103667"/>
            <a:ext cx="3577897" cy="4415759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6308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9339A5-37DF-6A52-FECF-5625DBB8D2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683222-2200-A919-B6EF-B64ABB5AA0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Large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repeating code fragments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e</a:t>
            </a:r>
            <a:r>
              <a:rPr lang="en-US" dirty="0"/>
              <a:t>xtract </a:t>
            </a:r>
            <a:br>
              <a:rPr lang="en-US" dirty="0"/>
            </a:br>
            <a:r>
              <a:rPr lang="en-US" dirty="0"/>
              <a:t>duplicated code in </a:t>
            </a:r>
            <a:r>
              <a:rPr lang="en-US" b="1" dirty="0">
                <a:solidFill>
                  <a:schemeClr val="bg1"/>
                </a:solidFill>
              </a:rPr>
              <a:t>separate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method</a:t>
            </a:r>
          </a:p>
          <a:p>
            <a:pPr>
              <a:lnSpc>
                <a:spcPct val="110000"/>
              </a:lnSpc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Large methods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split</a:t>
            </a:r>
            <a:r>
              <a:rPr lang="en-US" dirty="0">
                <a:sym typeface="Wingdings" pitchFamily="2" charset="2"/>
              </a:rPr>
              <a:t> them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logically</a:t>
            </a:r>
            <a:endParaRPr lang="en-US" b="1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Large </a:t>
            </a:r>
            <a:r>
              <a:rPr lang="en-US" b="1" dirty="0">
                <a:solidFill>
                  <a:schemeClr val="bg1"/>
                </a:solidFill>
              </a:rPr>
              <a:t>loop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body or </a:t>
            </a:r>
            <a:r>
              <a:rPr lang="en-US" b="1" dirty="0">
                <a:solidFill>
                  <a:schemeClr val="bg1"/>
                </a:solidFill>
              </a:rPr>
              <a:t>deep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nesting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extract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method</a:t>
            </a:r>
            <a:endParaRPr lang="en-US" b="1" dirty="0">
              <a:solidFill>
                <a:schemeClr val="bg1"/>
              </a:solidFill>
            </a:endParaRPr>
          </a:p>
          <a:p>
            <a:pPr>
              <a:buClr>
                <a:schemeClr val="tx1"/>
              </a:buClr>
            </a:pPr>
            <a:r>
              <a:rPr lang="en-US" sz="3600" b="1" dirty="0">
                <a:solidFill>
                  <a:schemeClr val="bg1"/>
                </a:solidFill>
              </a:rPr>
              <a:t>Class</a:t>
            </a:r>
            <a:r>
              <a:rPr lang="en-US" sz="3600" dirty="0"/>
              <a:t> or </a:t>
            </a:r>
            <a:r>
              <a:rPr lang="en-US" sz="3600" b="1" dirty="0">
                <a:solidFill>
                  <a:schemeClr val="bg1"/>
                </a:solidFill>
              </a:rPr>
              <a:t>method</a:t>
            </a:r>
            <a:r>
              <a:rPr lang="en-US" sz="3600" dirty="0"/>
              <a:t> has </a:t>
            </a:r>
            <a:r>
              <a:rPr lang="en-US" sz="3600" b="1" dirty="0">
                <a:solidFill>
                  <a:schemeClr val="bg1"/>
                </a:solidFill>
              </a:rPr>
              <a:t>weak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bg1"/>
                </a:solidFill>
              </a:rPr>
              <a:t>cohesion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br>
              <a:rPr lang="en-US" sz="36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3600" dirty="0">
                <a:sym typeface="Wingdings" pitchFamily="2" charset="2"/>
              </a:rPr>
              <a:t> split into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several</a:t>
            </a:r>
            <a:r>
              <a:rPr lang="en-US" sz="3600" dirty="0">
                <a:sym typeface="Wingdings" pitchFamily="2" charset="2"/>
              </a:rPr>
              <a:t>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classes</a:t>
            </a:r>
            <a:r>
              <a:rPr lang="en-US" sz="3600" dirty="0">
                <a:sym typeface="Wingdings" pitchFamily="2" charset="2"/>
              </a:rPr>
              <a:t> /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methods</a:t>
            </a:r>
            <a:endParaRPr lang="en-US" sz="3600" b="1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3600" dirty="0">
                <a:sym typeface="Wingdings" pitchFamily="2" charset="2"/>
              </a:rPr>
              <a:t>A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method</a:t>
            </a:r>
            <a:r>
              <a:rPr lang="en-US" sz="3600" dirty="0">
                <a:sym typeface="Wingdings" pitchFamily="2" charset="2"/>
              </a:rPr>
              <a:t> has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too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many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parameters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</a:t>
            </a:r>
            <a:br>
              <a:rPr lang="en-US" sz="3600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</a:br>
            <a:r>
              <a:rPr lang="en-US" sz="3600" dirty="0">
                <a:sym typeface="Wingdings" pitchFamily="2" charset="2"/>
              </a:rPr>
              <a:t> create a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class</a:t>
            </a:r>
            <a:r>
              <a:rPr lang="en-US" sz="3600" dirty="0">
                <a:sym typeface="Wingdings" pitchFamily="2" charset="2"/>
              </a:rPr>
              <a:t> to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groups</a:t>
            </a:r>
            <a:r>
              <a:rPr lang="en-US" sz="3600" dirty="0">
                <a:sym typeface="Wingdings" pitchFamily="2" charset="2"/>
              </a:rPr>
              <a:t>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parameters</a:t>
            </a:r>
            <a:r>
              <a:rPr lang="en-US" sz="3600" dirty="0">
                <a:sym typeface="Wingdings" pitchFamily="2" charset="2"/>
              </a:rPr>
              <a:t> together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3600" dirty="0">
                <a:sym typeface="Wingdings" pitchFamily="2" charset="2"/>
              </a:rPr>
              <a:t>A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method</a:t>
            </a:r>
            <a:r>
              <a:rPr lang="en-US" sz="3600" dirty="0">
                <a:sym typeface="Wingdings" pitchFamily="2" charset="2"/>
              </a:rPr>
              <a:t>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calls</a:t>
            </a:r>
            <a:r>
              <a:rPr lang="en-US" sz="3600" dirty="0">
                <a:sym typeface="Wingdings" pitchFamily="2" charset="2"/>
              </a:rPr>
              <a:t> more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methods</a:t>
            </a:r>
            <a:r>
              <a:rPr lang="en-US" sz="3600" dirty="0">
                <a:sym typeface="Wingdings" pitchFamily="2" charset="2"/>
              </a:rPr>
              <a:t> from another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class</a:t>
            </a:r>
            <a:r>
              <a:rPr lang="en-US" sz="3600" dirty="0">
                <a:sym typeface="Wingdings" pitchFamily="2" charset="2"/>
              </a:rPr>
              <a:t> than from its own class 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move</a:t>
            </a:r>
            <a:r>
              <a:rPr lang="en-US" sz="3600" dirty="0">
                <a:sym typeface="Wingdings" pitchFamily="2" charset="2"/>
              </a:rPr>
              <a:t> </a:t>
            </a:r>
            <a:r>
              <a:rPr lang="en-US" sz="3600" b="1" dirty="0">
                <a:solidFill>
                  <a:schemeClr val="bg1"/>
                </a:solidFill>
                <a:sym typeface="Wingdings" pitchFamily="2" charset="2"/>
              </a:rPr>
              <a:t>it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E837EF2-6B94-0A4C-4A07-D6F54B21F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 Patterns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BB4BD4-500C-41E2-9665-E5B447DB9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040" y="1340768"/>
            <a:ext cx="2634990" cy="20269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083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246584-5992-0D2C-2917-E078B10C75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8D208-E5D7-93C4-2367-38757DD0F7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Two </a:t>
            </a:r>
            <a:r>
              <a:rPr lang="en-US" b="1" dirty="0">
                <a:solidFill>
                  <a:schemeClr val="bg1"/>
                </a:solidFill>
              </a:rPr>
              <a:t>classes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are </a:t>
            </a:r>
            <a:r>
              <a:rPr lang="en-US" b="1" dirty="0">
                <a:solidFill>
                  <a:schemeClr val="bg1"/>
                </a:solidFill>
              </a:rPr>
              <a:t>tightly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coupled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ym typeface="Wingdings" pitchFamily="2" charset="2"/>
              </a:rPr>
              <a:t>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merge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them</a:t>
            </a:r>
            <a:r>
              <a:rPr lang="en-US" dirty="0">
                <a:sym typeface="Wingdings" pitchFamily="2" charset="2"/>
              </a:rPr>
              <a:t> or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redesign</a:t>
            </a:r>
            <a:r>
              <a:rPr lang="en-US" dirty="0">
                <a:sym typeface="Wingdings" pitchFamily="2" charset="2"/>
              </a:rPr>
              <a:t> them to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separate</a:t>
            </a:r>
            <a:r>
              <a:rPr lang="en-US" dirty="0">
                <a:sym typeface="Wingdings" pitchFamily="2" charset="2"/>
              </a:rPr>
              <a:t> their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responsibilities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Magic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numbers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in the code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consider</a:t>
            </a:r>
            <a:r>
              <a:rPr lang="en-US" dirty="0">
                <a:sym typeface="Wingdings" pitchFamily="2" charset="2"/>
              </a:rPr>
              <a:t> extracting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constants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Bad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named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class / method / variable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rename</a:t>
            </a:r>
            <a:r>
              <a:rPr lang="en-US" dirty="0">
                <a:sym typeface="Wingdings" pitchFamily="2" charset="2"/>
              </a:rPr>
              <a:t> it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Complex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Boolean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condition 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 split it to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several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expressions</a:t>
            </a:r>
            <a:r>
              <a:rPr lang="en-US" dirty="0">
                <a:sym typeface="Wingdings" pitchFamily="2" charset="2"/>
              </a:rPr>
              <a:t> or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method</a:t>
            </a:r>
            <a:r>
              <a:rPr lang="en-US" dirty="0">
                <a:sym typeface="Wingdings" pitchFamily="2" charset="2"/>
              </a:rPr>
              <a:t> calls</a:t>
            </a:r>
            <a:endParaRPr lang="en-US" dirty="0"/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Complex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expression </a:t>
            </a:r>
            <a:r>
              <a:rPr lang="en-US" dirty="0">
                <a:sym typeface="Wingdings" pitchFamily="2" charset="2"/>
              </a:rPr>
              <a:t> split it into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few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simple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parts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Too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complex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method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logic</a:t>
            </a:r>
            <a:r>
              <a:rPr lang="en-US" dirty="0">
                <a:sym typeface="Wingdings" pitchFamily="2" charset="2"/>
              </a:rPr>
              <a:t> 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 extract several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more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simple</a:t>
            </a:r>
            <a:r>
              <a:rPr lang="en-US" dirty="0">
                <a:sym typeface="Wingdings" pitchFamily="2" charset="2"/>
              </a:rPr>
              <a:t> methods or even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create</a:t>
            </a:r>
            <a:r>
              <a:rPr lang="en-US" dirty="0">
                <a:sym typeface="Wingdings" pitchFamily="2" charset="2"/>
              </a:rPr>
              <a:t> a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new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class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Unused</a:t>
            </a:r>
            <a:r>
              <a:rPr lang="en-US" dirty="0">
                <a:sym typeface="Wingdings" pitchFamily="2" charset="2"/>
              </a:rPr>
              <a:t> classes, methods, parameters, variables 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remove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them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6035E73-4859-85DA-F819-53067607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 Patterns (2)</a:t>
            </a:r>
          </a:p>
        </p:txBody>
      </p:sp>
      <p:pic>
        <p:nvPicPr>
          <p:cNvPr id="6148" name="Picture 4" descr="UruIT Blog - How to Make the Best of your Code with Refactoring">
            <a:extLst>
              <a:ext uri="{FF2B5EF4-FFF2-40B4-BE49-F238E27FC236}">
                <a16:creationId xmlns:a16="http://schemas.microsoft.com/office/drawing/2014/main" id="{C5CF2C4C-A357-418F-9928-6FB88310E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761" y="2865439"/>
            <a:ext cx="3117727" cy="2222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32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15455A-F1B9-75AA-7878-E01DB46921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Data, Statement, Method and Class Levels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67A92F-637D-3EB7-94E8-F5B63CAE1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 Levels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E935D34-839B-69A9-B3BE-A5B30F0E7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17" y="908720"/>
            <a:ext cx="2032989" cy="314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176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C69560-D63E-4A6F-B0CD-7656A54D24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66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B8A3B6-7024-411B-ACA6-3149D4D0A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Data-Level Refactoring – Bad Example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E93D12-6762-4E1B-E439-17C0CDEAC3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3078" y="1156276"/>
            <a:ext cx="5832648" cy="55136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int[] </a:t>
            </a:r>
            <a:r>
              <a:rPr lang="en-US" sz="2000" b="1" noProof="1">
                <a:solidFill>
                  <a:srgbClr val="FB816D"/>
                </a:solidFill>
                <a:latin typeface="Consolas" panose="020B0609020204030204" pitchFamily="49" charset="0"/>
              </a:rPr>
              <a:t>nums</a:t>
            </a: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= new int[10];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int sum = 0, avg = 0, low = 0, high = 0; </a:t>
            </a:r>
          </a:p>
          <a:p>
            <a:pPr>
              <a:lnSpc>
                <a:spcPct val="80000"/>
              </a:lnSpc>
            </a:pPr>
            <a:r>
              <a:rPr lang="nn-NO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for (int i = 0; i &lt; 10; i++)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</a:t>
            </a:r>
            <a:r>
              <a:rPr lang="en-US" sz="2000" b="1" noProof="1">
                <a:solidFill>
                  <a:srgbClr val="FB816D"/>
                </a:solidFill>
                <a:latin typeface="Consolas" panose="020B0609020204030204" pitchFamily="49" charset="0"/>
              </a:rPr>
              <a:t>Console.Write</a:t>
            </a: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($"Number {</a:t>
            </a:r>
            <a:r>
              <a:rPr lang="en-US" sz="2000" b="1" noProof="1">
                <a:solidFill>
                  <a:srgbClr val="FB816D"/>
                </a:solidFill>
                <a:latin typeface="Consolas" panose="020B0609020204030204" pitchFamily="49" charset="0"/>
              </a:rPr>
              <a:t>i</a:t>
            </a: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+ 1}: ");</a:t>
            </a:r>
          </a:p>
          <a:p>
            <a:pPr>
              <a:lnSpc>
                <a:spcPct val="80000"/>
              </a:lnSpc>
            </a:pPr>
            <a:r>
              <a:rPr lang="it-IT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nums[i] = int.Parse(Console.ReadLine());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sum += </a:t>
            </a:r>
            <a:r>
              <a:rPr lang="en-US" sz="2000" b="1" noProof="1">
                <a:solidFill>
                  <a:srgbClr val="FB816D"/>
                </a:solidFill>
                <a:latin typeface="Consolas" panose="020B0609020204030204" pitchFamily="49" charset="0"/>
              </a:rPr>
              <a:t>nums</a:t>
            </a: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[</a:t>
            </a:r>
            <a:r>
              <a:rPr lang="en-US" sz="2000" b="1" noProof="1">
                <a:solidFill>
                  <a:srgbClr val="FB816D"/>
                </a:solidFill>
                <a:latin typeface="Consolas" panose="020B0609020204030204" pitchFamily="49" charset="0"/>
              </a:rPr>
              <a:t>i</a:t>
            </a: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];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avg = sum / 10;</a:t>
            </a:r>
          </a:p>
          <a:p>
            <a:pPr>
              <a:lnSpc>
                <a:spcPct val="80000"/>
              </a:lnSpc>
            </a:pPr>
            <a:endParaRPr lang="en-US" sz="2000" b="1" dirty="0">
              <a:solidFill>
                <a:srgbClr val="FB816D"/>
              </a:solidFill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</a:pPr>
            <a:r>
              <a:rPr lang="nn-NO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for (int i = 0; i &lt; 10; i++)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if (</a:t>
            </a:r>
            <a:r>
              <a:rPr lang="en-US" sz="2000" b="1" noProof="1">
                <a:solidFill>
                  <a:srgbClr val="FB816D"/>
                </a:solidFill>
                <a:latin typeface="Consolas" panose="020B0609020204030204" pitchFamily="49" charset="0"/>
              </a:rPr>
              <a:t>nums</a:t>
            </a: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[</a:t>
            </a:r>
            <a:r>
              <a:rPr lang="en-US" sz="2000" b="1" noProof="1">
                <a:solidFill>
                  <a:srgbClr val="FB816D"/>
                </a:solidFill>
                <a:latin typeface="Consolas" panose="020B0609020204030204" pitchFamily="49" charset="0"/>
              </a:rPr>
              <a:t>i</a:t>
            </a: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] &lt; avg)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low++;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else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high++;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FB816D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141D8E8A-7E53-077E-391F-2DB524E8C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70965" y="2989307"/>
            <a:ext cx="2867107" cy="726540"/>
          </a:xfrm>
          <a:prstGeom prst="wedgeRoundRectCallout">
            <a:avLst>
              <a:gd name="adj1" fmla="val -71944"/>
              <a:gd name="adj2" fmla="val 1861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Replace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magic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number</a:t>
            </a:r>
            <a:r>
              <a:rPr lang="en-US" sz="2000" b="1" dirty="0">
                <a:solidFill>
                  <a:schemeClr val="bg2"/>
                </a:solidFill>
              </a:rPr>
              <a:t> with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named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constant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2190B87A-1BD4-C6E7-6229-58E2FAA848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271" y="1700808"/>
            <a:ext cx="2765074" cy="731033"/>
          </a:xfrm>
          <a:prstGeom prst="wedgeRoundRectCallout">
            <a:avLst>
              <a:gd name="adj1" fmla="val 59668"/>
              <a:gd name="adj2" fmla="val -5509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Rename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variable</a:t>
            </a:r>
            <a:r>
              <a:rPr lang="en-US" sz="2000" b="1" dirty="0">
                <a:solidFill>
                  <a:schemeClr val="bg2"/>
                </a:solidFill>
              </a:rPr>
              <a:t> with more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informative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name</a:t>
            </a:r>
            <a:endParaRPr lang="bg-BG" sz="20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18D55CE1-7C84-C038-3F36-59F5633C96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354" y="4385522"/>
            <a:ext cx="2646557" cy="720080"/>
          </a:xfrm>
          <a:prstGeom prst="wedgeRoundRectCallout">
            <a:avLst>
              <a:gd name="adj1" fmla="val 44549"/>
              <a:gd name="adj2" fmla="val 663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Replace</a:t>
            </a:r>
            <a:r>
              <a:rPr lang="en-US" sz="2000" b="1" dirty="0">
                <a:solidFill>
                  <a:schemeClr val="bg2"/>
                </a:solidFill>
              </a:rPr>
              <a:t> an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expression</a:t>
            </a:r>
            <a:r>
              <a:rPr lang="en-US" sz="2000" b="1" dirty="0">
                <a:solidFill>
                  <a:schemeClr val="bg2"/>
                </a:solidFill>
              </a:rPr>
              <a:t> with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</a:t>
            </a:r>
          </a:p>
        </p:txBody>
      </p:sp>
      <p:sp>
        <p:nvSpPr>
          <p:cNvPr id="5" name="AutoShape 7">
            <a:extLst>
              <a:ext uri="{FF2B5EF4-FFF2-40B4-BE49-F238E27FC236}">
                <a16:creationId xmlns:a16="http://schemas.microsoft.com/office/drawing/2014/main" id="{E6A092A0-79AA-0685-DE82-A045130BA7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820" y="1138143"/>
            <a:ext cx="2904225" cy="432048"/>
          </a:xfrm>
          <a:prstGeom prst="wedgeRoundRectCallout">
            <a:avLst>
              <a:gd name="adj1" fmla="val 55457"/>
              <a:gd name="adj2" fmla="val 521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Badly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initialized</a:t>
            </a:r>
            <a:r>
              <a:rPr lang="en-US" sz="2000" b="1" dirty="0">
                <a:solidFill>
                  <a:schemeClr val="bg2"/>
                </a:solidFill>
              </a:rPr>
              <a:t> variables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FA5FB7E6-7E36-6491-2B1D-E3BF78CC9F25}"/>
              </a:ext>
            </a:extLst>
          </p:cNvPr>
          <p:cNvSpPr/>
          <p:nvPr/>
        </p:nvSpPr>
        <p:spPr>
          <a:xfrm>
            <a:off x="2764405" y="3837600"/>
            <a:ext cx="358186" cy="275473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3C9E1D1F-38A7-0CD8-D0DD-14CF7C6B13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759" y="2020005"/>
            <a:ext cx="2808312" cy="752700"/>
          </a:xfrm>
          <a:prstGeom prst="wedgeRoundRectCallout">
            <a:avLst>
              <a:gd name="adj1" fmla="val -60603"/>
              <a:gd name="adj2" fmla="val -680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Convert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data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primitive</a:t>
            </a:r>
            <a:r>
              <a:rPr lang="en-US" sz="2000" b="1" dirty="0">
                <a:solidFill>
                  <a:schemeClr val="bg2"/>
                </a:solidFill>
              </a:rPr>
              <a:t> to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class</a:t>
            </a:r>
          </a:p>
        </p:txBody>
      </p:sp>
      <p:sp>
        <p:nvSpPr>
          <p:cNvPr id="19" name="AutoShape 7">
            <a:extLst>
              <a:ext uri="{FF2B5EF4-FFF2-40B4-BE49-F238E27FC236}">
                <a16:creationId xmlns:a16="http://schemas.microsoft.com/office/drawing/2014/main" id="{CCD40B0D-7196-4F76-2BAC-1678CEBD62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34387" y="1202228"/>
            <a:ext cx="3105208" cy="720080"/>
          </a:xfrm>
          <a:prstGeom prst="wedgeRoundRectCallout">
            <a:avLst>
              <a:gd name="adj1" fmla="val -53934"/>
              <a:gd name="adj2" fmla="val -883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Convert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set</a:t>
            </a:r>
            <a:r>
              <a:rPr lang="en-US" sz="2000" b="1" dirty="0">
                <a:solidFill>
                  <a:schemeClr val="bg2"/>
                </a:solidFill>
              </a:rPr>
              <a:t> of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type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codes</a:t>
            </a:r>
            <a:r>
              <a:rPr lang="en-US" sz="2000" b="1" dirty="0">
                <a:solidFill>
                  <a:schemeClr val="bg2"/>
                </a:solidFill>
              </a:rPr>
              <a:t> (constants) to </a:t>
            </a:r>
            <a:r>
              <a:rPr lang="en-US" sz="2000" b="1" noProof="1">
                <a:solidFill>
                  <a:schemeClr val="bg1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enum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7E20597-6292-F4B9-288A-404558D00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7450" y="6026350"/>
            <a:ext cx="830704" cy="816423"/>
          </a:xfrm>
          <a:prstGeom prst="rect">
            <a:avLst/>
          </a:prstGeom>
        </p:spPr>
      </p:pic>
      <p:sp>
        <p:nvSpPr>
          <p:cNvPr id="16" name="AutoShape 7">
            <a:extLst>
              <a:ext uri="{FF2B5EF4-FFF2-40B4-BE49-F238E27FC236}">
                <a16:creationId xmlns:a16="http://schemas.microsoft.com/office/drawing/2014/main" id="{0B75D5D1-8EBF-2F81-1F25-CB5F145893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20459" y="3013924"/>
            <a:ext cx="2808312" cy="720080"/>
          </a:xfrm>
          <a:prstGeom prst="wedgeRoundRectCallout">
            <a:avLst>
              <a:gd name="adj1" fmla="val 9372"/>
              <a:gd name="adj2" fmla="val -9029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Additional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behavior</a:t>
            </a:r>
            <a:r>
              <a:rPr lang="en-US" sz="2000" b="1" dirty="0">
                <a:solidFill>
                  <a:schemeClr val="bg2"/>
                </a:solidFill>
              </a:rPr>
              <a:t> /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validation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</a:t>
            </a:r>
            <a:r>
              <a:rPr lang="en-US" sz="2000" b="1" dirty="0">
                <a:solidFill>
                  <a:schemeClr val="bg2"/>
                </a:solidFill>
              </a:rPr>
              <a:t> (money)</a:t>
            </a:r>
          </a:p>
        </p:txBody>
      </p:sp>
    </p:spTree>
    <p:extLst>
      <p:ext uri="{BB962C8B-B14F-4D97-AF65-F5344CB8AC3E}">
        <p14:creationId xmlns:p14="http://schemas.microsoft.com/office/powerpoint/2010/main" val="397817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5" grpId="0" animBg="1"/>
      <p:bldP spid="14" grpId="0" animBg="1"/>
      <p:bldP spid="17" grpId="0" animBg="1"/>
      <p:bldP spid="19" grpId="0" animBg="1"/>
      <p:bldP spid="1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8CB885-D43B-9BC6-1700-5D7C516411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67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CF9FC40-3A57-F551-12DF-154FCF2DF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Data-Level Refactoring – Good Example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715E3F-91D7-72C5-3970-4676530016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852" y="1340768"/>
            <a:ext cx="8364215" cy="50783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const int 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ArrayLength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latin typeface="Consolas" panose="020B0609020204030204" pitchFamily="49" charset="0"/>
              </a:rPr>
              <a:t>= 10;</a:t>
            </a:r>
          </a:p>
          <a:p>
            <a:pPr>
              <a:lnSpc>
                <a:spcPct val="90000"/>
              </a:lnSpc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int sum = 0;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int[] numbers = new int[</a:t>
            </a:r>
            <a:r>
              <a:rPr lang="en-US" sz="2000" b="1" noProof="1">
                <a:latin typeface="Consolas" panose="020B0609020204030204" pitchFamily="49" charset="0"/>
              </a:rPr>
              <a:t>ArrayLength</a:t>
            </a:r>
            <a:r>
              <a:rPr lang="en-US" sz="2000" b="1" dirty="0">
                <a:latin typeface="Consolas" panose="020B0609020204030204" pitchFamily="49" charset="0"/>
              </a:rPr>
              <a:t>];</a:t>
            </a:r>
          </a:p>
          <a:p>
            <a:pPr>
              <a:lnSpc>
                <a:spcPct val="90000"/>
              </a:lnSpc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for (int </a:t>
            </a:r>
            <a:r>
              <a:rPr lang="en-US" sz="2000" b="1" noProof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 = 0; </a:t>
            </a:r>
            <a:r>
              <a:rPr lang="en-US" sz="2000" b="1" noProof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 &lt; </a:t>
            </a:r>
            <a:r>
              <a:rPr lang="en-US" sz="2000" b="1" noProof="1">
                <a:latin typeface="Consolas" panose="020B0609020204030204" pitchFamily="49" charset="0"/>
              </a:rPr>
              <a:t>numbers.Length</a:t>
            </a:r>
            <a:r>
              <a:rPr lang="en-US" sz="2000" b="1" dirty="0">
                <a:latin typeface="Consolas" panose="020B0609020204030204" pitchFamily="49" charset="0"/>
              </a:rPr>
              <a:t>; </a:t>
            </a:r>
            <a:r>
              <a:rPr lang="en-US" sz="2000" b="1" noProof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++)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</a:t>
            </a:r>
            <a:r>
              <a:rPr lang="en-US" sz="2000" b="1" noProof="1">
                <a:latin typeface="Consolas" panose="020B0609020204030204" pitchFamily="49" charset="0"/>
              </a:rPr>
              <a:t>Console.Write</a:t>
            </a:r>
            <a:r>
              <a:rPr lang="en-US" sz="2000" b="1" dirty="0">
                <a:latin typeface="Consolas" panose="020B0609020204030204" pitchFamily="49" charset="0"/>
              </a:rPr>
              <a:t>($"Number {</a:t>
            </a:r>
            <a:r>
              <a:rPr lang="en-US" sz="2000" b="1" noProof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 + 1}: ");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numbers[</a:t>
            </a:r>
            <a:r>
              <a:rPr lang="en-US" sz="2000" b="1" noProof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] = </a:t>
            </a:r>
            <a:r>
              <a:rPr lang="en-US" sz="2000" b="1" noProof="1">
                <a:latin typeface="Consolas" panose="020B0609020204030204" pitchFamily="49" charset="0"/>
              </a:rPr>
              <a:t>int.Parse(Console.ReadLine</a:t>
            </a:r>
            <a:r>
              <a:rPr lang="en-US" sz="2000" b="1" dirty="0">
                <a:latin typeface="Consolas" panose="020B0609020204030204" pitchFamily="49" charset="0"/>
              </a:rPr>
              <a:t>());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sum += numbers[</a:t>
            </a:r>
            <a:r>
              <a:rPr lang="en-US" sz="2000" b="1" noProof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];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int average = sum / </a:t>
            </a:r>
            <a:r>
              <a:rPr lang="en-US" sz="2000" b="1" noProof="1">
                <a:latin typeface="Consolas" panose="020B0609020204030204" pitchFamily="49" charset="0"/>
              </a:rPr>
              <a:t>numbers.Length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int 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lowerThanAverage</a:t>
            </a:r>
            <a:r>
              <a:rPr lang="en-US" sz="2000" b="1" dirty="0">
                <a:latin typeface="Consolas" panose="020B0609020204030204" pitchFamily="49" charset="0"/>
              </a:rPr>
              <a:t> = 0;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int 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higherThanAverage</a:t>
            </a:r>
            <a:r>
              <a:rPr lang="en-US" sz="2000" b="1" dirty="0">
                <a:latin typeface="Consolas" panose="020B0609020204030204" pitchFamily="49" charset="0"/>
              </a:rPr>
              <a:t> = 0;</a:t>
            </a:r>
          </a:p>
          <a:p>
            <a:pPr>
              <a:lnSpc>
                <a:spcPct val="90000"/>
              </a:lnSpc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SeparateLowerAndHigherNumbersThanAverageValue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000" b="1" noProof="1">
                <a:latin typeface="Consolas" panose="020B0609020204030204" pitchFamily="49" charset="0"/>
              </a:rPr>
              <a:t>lowerThanAverage</a:t>
            </a:r>
            <a:r>
              <a:rPr lang="en-US" sz="2000" b="1" dirty="0">
                <a:latin typeface="Consolas" panose="020B0609020204030204" pitchFamily="49" charset="0"/>
              </a:rPr>
              <a:t>, </a:t>
            </a:r>
            <a:r>
              <a:rPr lang="en-US" sz="2000" b="1" noProof="1">
                <a:latin typeface="Consolas" panose="020B0609020204030204" pitchFamily="49" charset="0"/>
              </a:rPr>
              <a:t>higherThanAverage</a:t>
            </a:r>
            <a:r>
              <a:rPr lang="en-US" sz="2000" b="1" dirty="0">
                <a:latin typeface="Consolas" panose="020B0609020204030204" pitchFamily="49" charset="0"/>
              </a:rPr>
              <a:t>, numbers, average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6" name="AutoShape 7">
            <a:extLst>
              <a:ext uri="{FF2B5EF4-FFF2-40B4-BE49-F238E27FC236}">
                <a16:creationId xmlns:a16="http://schemas.microsoft.com/office/drawing/2014/main" id="{C0599584-0DD5-9747-FAD3-DC18EEDF3F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8348" y="1176734"/>
            <a:ext cx="2374180" cy="391906"/>
          </a:xfrm>
          <a:prstGeom prst="wedgeRoundRectCallout">
            <a:avLst>
              <a:gd name="adj1" fmla="val -73994"/>
              <a:gd name="adj2" fmla="val 4830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</a:t>
            </a:r>
            <a:r>
              <a:rPr lang="en-US" sz="2000" b="1" dirty="0">
                <a:solidFill>
                  <a:schemeClr val="bg2"/>
                </a:solidFill>
              </a:rPr>
              <a:t> magic numbers 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FDCEB612-D4F1-9919-BFB4-700318ACA7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1322" y="4890273"/>
            <a:ext cx="2088231" cy="698967"/>
          </a:xfrm>
          <a:prstGeom prst="wedgeRoundRectCallout">
            <a:avLst>
              <a:gd name="adj1" fmla="val -64518"/>
              <a:gd name="adj2" fmla="val -38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Good</a:t>
            </a:r>
            <a:r>
              <a:rPr lang="en-US" sz="2000" b="1" dirty="0">
                <a:solidFill>
                  <a:schemeClr val="bg2"/>
                </a:solidFill>
              </a:rPr>
              <a:t> variable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names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31CE3091-1A0E-4636-2712-6EB21E564B04}"/>
              </a:ext>
            </a:extLst>
          </p:cNvPr>
          <p:cNvSpPr/>
          <p:nvPr/>
        </p:nvSpPr>
        <p:spPr>
          <a:xfrm>
            <a:off x="4840284" y="4786726"/>
            <a:ext cx="432048" cy="919182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4FB87F21-EEFF-682F-7514-A4D3A250A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7050" y="4982577"/>
            <a:ext cx="3373884" cy="723331"/>
          </a:xfrm>
          <a:prstGeom prst="wedgeRoundRectCallout">
            <a:avLst>
              <a:gd name="adj1" fmla="val -51067"/>
              <a:gd name="adj2" fmla="val 962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The previous part has been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replaced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by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BD7129C-B62F-C60B-83EF-C4BFEADD0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716" y="1184791"/>
            <a:ext cx="813808" cy="79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0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A9A1A5-7180-E4AA-96BB-AE1055DBE4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68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0BE703-21CD-A8C9-845B-D535C9E7F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Statement-Level Refactoring – Bad Example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3EB4BB-993F-7452-3127-947DF7ABB0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42" y="1218111"/>
            <a:ext cx="7474947" cy="186910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if (date &lt; SUMMER_START || date &gt; SUMMER_END)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charge = quantity *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winterRate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+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winterServiceCharge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else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charge = quantity *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summerRate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91706C71-D62D-FB32-A665-143E6DFC01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2882" y="1219734"/>
            <a:ext cx="4320801" cy="720080"/>
          </a:xfrm>
          <a:prstGeom prst="wedgeRoundRectCallout">
            <a:avLst>
              <a:gd name="adj1" fmla="val -79322"/>
              <a:gd name="adj2" fmla="val -3007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buClr>
                <a:schemeClr val="tx1"/>
              </a:buClr>
            </a:pPr>
            <a:r>
              <a:rPr lang="en-US" sz="2000" b="1" dirty="0">
                <a:solidFill>
                  <a:schemeClr val="bg2"/>
                </a:solidFill>
              </a:rPr>
              <a:t>Move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complex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Boolean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expression</a:t>
            </a:r>
            <a:r>
              <a:rPr lang="en-US" sz="2000" b="1" dirty="0">
                <a:solidFill>
                  <a:schemeClr val="bg2"/>
                </a:solidFill>
              </a:rPr>
              <a:t> into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well-named</a:t>
            </a:r>
            <a:r>
              <a:rPr lang="en-US" sz="2000" b="1" dirty="0">
                <a:solidFill>
                  <a:schemeClr val="bg2"/>
                </a:solidFill>
              </a:rPr>
              <a:t> Boolean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function</a:t>
            </a:r>
            <a:endParaRPr lang="bg-BG" sz="20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A4EFF1-18FD-4856-F25D-B0E641093F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42" y="3162106"/>
            <a:ext cx="4998887" cy="364189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string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DailyGreetings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(int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dayTime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string greeting = "";</a:t>
            </a:r>
          </a:p>
          <a:p>
            <a:pPr>
              <a:lnSpc>
                <a:spcPct val="80000"/>
              </a:lnSpc>
            </a:pPr>
            <a:endParaRPr lang="en-US" b="1" dirty="0">
              <a:solidFill>
                <a:srgbClr val="FB816D"/>
              </a:solidFill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if (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dayTime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&lt;= 8)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greeting = "Good Morning";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if (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dayTime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&gt;= 12)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greeting = "Good Afternoon";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…</a:t>
            </a:r>
          </a:p>
          <a:p>
            <a:pPr>
              <a:lnSpc>
                <a:spcPct val="80000"/>
              </a:lnSpc>
            </a:pPr>
            <a:endParaRPr lang="en-US" b="1" dirty="0">
              <a:solidFill>
                <a:srgbClr val="FB816D"/>
              </a:solidFill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return greeting;</a:t>
            </a:r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EEE81792-1821-B42B-1DB1-DFBBCC65A6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0403" y="3353836"/>
            <a:ext cx="2862627" cy="720080"/>
          </a:xfrm>
          <a:prstGeom prst="wedgeRoundRectCallout">
            <a:avLst>
              <a:gd name="adj1" fmla="val -4028"/>
              <a:gd name="adj2" fmla="val 232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Consolidate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duplicated</a:t>
            </a:r>
            <a:r>
              <a:rPr lang="en-US" sz="2000" b="1" dirty="0">
                <a:solidFill>
                  <a:schemeClr val="bg2"/>
                </a:solidFill>
              </a:rPr>
              <a:t> code in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conditionals</a:t>
            </a:r>
          </a:p>
        </p:txBody>
      </p:sp>
      <p:sp>
        <p:nvSpPr>
          <p:cNvPr id="14" name="AutoShape 7">
            <a:extLst>
              <a:ext uri="{FF2B5EF4-FFF2-40B4-BE49-F238E27FC236}">
                <a16:creationId xmlns:a16="http://schemas.microsoft.com/office/drawing/2014/main" id="{DC70F2EB-741A-36E4-F48E-990809DF7E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7324" y="4340539"/>
            <a:ext cx="4608512" cy="778769"/>
          </a:xfrm>
          <a:prstGeom prst="wedgeRoundRectCallout">
            <a:avLst>
              <a:gd name="adj1" fmla="val -63057"/>
              <a:gd name="adj2" fmla="val -1617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Return</a:t>
            </a:r>
            <a:r>
              <a:rPr lang="en-US" sz="2000" b="1" dirty="0">
                <a:solidFill>
                  <a:schemeClr val="bg2"/>
                </a:solidFill>
              </a:rPr>
              <a:t> as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soon</a:t>
            </a:r>
            <a:r>
              <a:rPr lang="en-US" sz="2000" b="1" dirty="0">
                <a:solidFill>
                  <a:schemeClr val="bg2"/>
                </a:solidFill>
              </a:rPr>
              <a:t> as you know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answer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instead</a:t>
            </a:r>
            <a:r>
              <a:rPr lang="en-US" sz="2000" b="1" dirty="0">
                <a:solidFill>
                  <a:schemeClr val="bg2"/>
                </a:solidFill>
              </a:rPr>
              <a:t> of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assigning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return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value</a:t>
            </a:r>
          </a:p>
        </p:txBody>
      </p:sp>
      <p:sp>
        <p:nvSpPr>
          <p:cNvPr id="16" name="AutoShape 7">
            <a:extLst>
              <a:ext uri="{FF2B5EF4-FFF2-40B4-BE49-F238E27FC236}">
                <a16:creationId xmlns:a16="http://schemas.microsoft.com/office/drawing/2014/main" id="{FE0BBC7B-CF32-F79A-6F2E-C227943E9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8050" y="2306774"/>
            <a:ext cx="3554980" cy="720080"/>
          </a:xfrm>
          <a:prstGeom prst="wedgeRoundRectCallout">
            <a:avLst>
              <a:gd name="adj1" fmla="val -19742"/>
              <a:gd name="adj2" fmla="val 269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buClr>
                <a:schemeClr val="tx1"/>
              </a:buClr>
            </a:pPr>
            <a:r>
              <a:rPr lang="en-US" sz="2000" b="1" dirty="0">
                <a:solidFill>
                  <a:schemeClr val="bg2"/>
                </a:solidFill>
              </a:rPr>
              <a:t>Use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US" sz="2000" b="1" dirty="0">
                <a:solidFill>
                  <a:schemeClr val="bg2"/>
                </a:solidFill>
              </a:rPr>
              <a:t> or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instead</a:t>
            </a:r>
            <a:r>
              <a:rPr lang="en-US" sz="2000" b="1" dirty="0">
                <a:solidFill>
                  <a:schemeClr val="bg2"/>
                </a:solidFill>
              </a:rPr>
              <a:t> of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loop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control</a:t>
            </a:r>
            <a:r>
              <a:rPr lang="en-US" sz="2000" b="1" dirty="0">
                <a:solidFill>
                  <a:schemeClr val="bg2"/>
                </a:solidFill>
              </a:rPr>
              <a:t> variable</a:t>
            </a: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F6B02A29-79A3-FA95-F9B6-CB18728838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0356" y="3336371"/>
            <a:ext cx="2489933" cy="720080"/>
          </a:xfrm>
          <a:prstGeom prst="wedgeRoundRectCallout">
            <a:avLst>
              <a:gd name="adj1" fmla="val -4028"/>
              <a:gd name="adj2" fmla="val 232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Replace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conditionals</a:t>
            </a:r>
            <a:r>
              <a:rPr lang="en-US" sz="2000" b="1" dirty="0">
                <a:solidFill>
                  <a:schemeClr val="bg2"/>
                </a:solidFill>
              </a:rPr>
              <a:t> with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polymorphism</a:t>
            </a:r>
          </a:p>
        </p:txBody>
      </p:sp>
      <p:sp>
        <p:nvSpPr>
          <p:cNvPr id="18" name="AutoShape 7">
            <a:extLst>
              <a:ext uri="{FF2B5EF4-FFF2-40B4-BE49-F238E27FC236}">
                <a16:creationId xmlns:a16="http://schemas.microsoft.com/office/drawing/2014/main" id="{B3F27B76-3DD5-170F-F438-E5D3321075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1586" y="5569513"/>
            <a:ext cx="3905048" cy="720080"/>
          </a:xfrm>
          <a:prstGeom prst="wedgeRoundRectCallout">
            <a:avLst>
              <a:gd name="adj1" fmla="val -4028"/>
              <a:gd name="adj2" fmla="val 232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buClr>
                <a:schemeClr val="tx1"/>
              </a:buClr>
            </a:pPr>
            <a:r>
              <a:rPr lang="en-US" sz="2000" b="1" dirty="0">
                <a:solidFill>
                  <a:schemeClr val="bg2"/>
                </a:solidFill>
              </a:rPr>
              <a:t>Use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null</a:t>
            </a:r>
            <a:r>
              <a:rPr lang="bg-BG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-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object design pattern instead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of</a:t>
            </a:r>
            <a:r>
              <a:rPr lang="en-US" sz="2000" b="1" dirty="0">
                <a:solidFill>
                  <a:schemeClr val="bg2"/>
                </a:solidFill>
              </a:rPr>
              <a:t> checking for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ECA33DD-6D24-CF4D-E42E-87C19D988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652" y="6079235"/>
            <a:ext cx="830704" cy="81642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F1DE457-151C-DD7B-3E72-3D1E119F3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586" y="2455678"/>
            <a:ext cx="830704" cy="81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311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4" grpId="0" animBg="1"/>
      <p:bldP spid="16" grpId="0" animBg="1"/>
      <p:bldP spid="17" grpId="0" animBg="1"/>
      <p:bldP spid="18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C69560-D63E-4A6F-B0CD-7656A54D24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69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B8A3B6-7024-411B-ACA6-3149D4D0A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Statement-Level Refactoring – Good Example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00C13A-A868-D813-4637-EF5169A9EE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5452" y="1256334"/>
            <a:ext cx="5379600" cy="218579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if (</a:t>
            </a:r>
            <a:r>
              <a:rPr lang="en-US" sz="2000" b="1" noProof="1">
                <a:latin typeface="Consolas" panose="020B0609020204030204" pitchFamily="49" charset="0"/>
              </a:rPr>
              <a:t>isSummer</a:t>
            </a:r>
            <a:r>
              <a:rPr lang="en-US" sz="2000" b="1" dirty="0">
                <a:latin typeface="Consolas" panose="020B0609020204030204" pitchFamily="49" charset="0"/>
              </a:rPr>
              <a:t>(date))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charge = 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SummerCharge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000" b="1" dirty="0">
                <a:latin typeface="Consolas" panose="020B0609020204030204" pitchFamily="49" charset="0"/>
              </a:rPr>
              <a:t>quantity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else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charge = 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WinterCharge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000" b="1" dirty="0">
                <a:latin typeface="Consolas" panose="020B0609020204030204" pitchFamily="49" charset="0"/>
              </a:rPr>
              <a:t>quantity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57E34F00-2686-F0BB-A6AB-B7F57D177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715" y="1622455"/>
            <a:ext cx="4371489" cy="720080"/>
          </a:xfrm>
          <a:prstGeom prst="wedgeRoundRectCallout">
            <a:avLst>
              <a:gd name="adj1" fmla="val 62571"/>
              <a:gd name="adj2" fmla="val 10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Decompose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complicated</a:t>
            </a:r>
            <a:r>
              <a:rPr lang="en-US" sz="2000" b="1" dirty="0">
                <a:solidFill>
                  <a:schemeClr val="bg2"/>
                </a:solidFill>
              </a:rPr>
              <a:t> parts of the conditional into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separate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F11007-F132-0F30-B1C9-3332FAC38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486" y="3052988"/>
            <a:ext cx="4998887" cy="349384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string </a:t>
            </a:r>
            <a:r>
              <a:rPr lang="en-US" sz="2000" b="1" noProof="1">
                <a:latin typeface="Consolas" panose="020B0609020204030204" pitchFamily="49" charset="0"/>
              </a:rPr>
              <a:t>DailyGreetings</a:t>
            </a:r>
            <a:r>
              <a:rPr lang="en-US" sz="2000" b="1" dirty="0">
                <a:latin typeface="Consolas" panose="020B0609020204030204" pitchFamily="49" charset="0"/>
              </a:rPr>
              <a:t>(int </a:t>
            </a:r>
            <a:r>
              <a:rPr lang="en-US" sz="2000" b="1" noProof="1">
                <a:latin typeface="Consolas" panose="020B0609020204030204" pitchFamily="49" charset="0"/>
              </a:rPr>
              <a:t>dayTime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if (</a:t>
            </a:r>
            <a:r>
              <a:rPr lang="en-US" sz="2000" b="1" noProof="1">
                <a:latin typeface="Consolas" panose="020B0609020204030204" pitchFamily="49" charset="0"/>
              </a:rPr>
              <a:t>dayTime</a:t>
            </a:r>
            <a:r>
              <a:rPr lang="en-US" sz="2000" b="1" dirty="0">
                <a:latin typeface="Consolas" panose="020B0609020204030204" pitchFamily="49" charset="0"/>
              </a:rPr>
              <a:t> &lt;= 8)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return</a:t>
            </a:r>
            <a:r>
              <a:rPr lang="en-US" sz="2000" b="1" dirty="0">
                <a:latin typeface="Consolas" panose="020B0609020204030204" pitchFamily="49" charset="0"/>
              </a:rPr>
              <a:t> "Good Morning";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if (</a:t>
            </a:r>
            <a:r>
              <a:rPr lang="en-US" sz="2000" b="1" noProof="1">
                <a:latin typeface="Consolas" panose="020B0609020204030204" pitchFamily="49" charset="0"/>
              </a:rPr>
              <a:t>dayTime</a:t>
            </a:r>
            <a:r>
              <a:rPr lang="en-US" sz="2000" b="1" dirty="0">
                <a:latin typeface="Consolas" panose="020B0609020204030204" pitchFamily="49" charset="0"/>
              </a:rPr>
              <a:t> &gt;= 12)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    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return</a:t>
            </a:r>
            <a:r>
              <a:rPr lang="en-US" sz="2000" b="1" dirty="0">
                <a:latin typeface="Consolas" panose="020B0609020204030204" pitchFamily="49" charset="0"/>
              </a:rPr>
              <a:t> "Good Afternoon";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...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    </a:t>
            </a:r>
            <a:r>
              <a:rPr lang="en-US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return</a:t>
            </a:r>
            <a:r>
              <a:rPr lang="en-US" sz="2000" b="1" dirty="0">
                <a:latin typeface="Consolas" panose="020B0609020204030204" pitchFamily="49" charset="0"/>
              </a:rPr>
              <a:t> "Good </a:t>
            </a:r>
            <a:r>
              <a:rPr lang="en-US" sz="2000" b="1" noProof="1">
                <a:latin typeface="Consolas" panose="020B0609020204030204" pitchFamily="49" charset="0"/>
              </a:rPr>
              <a:t>Nigth</a:t>
            </a:r>
            <a:r>
              <a:rPr lang="en-US" sz="2000" b="1" dirty="0">
                <a:latin typeface="Consolas" panose="020B0609020204030204" pitchFamily="49" charset="0"/>
              </a:rPr>
              <a:t>";</a:t>
            </a:r>
          </a:p>
          <a:p>
            <a:pPr>
              <a:lnSpc>
                <a:spcPct val="85000"/>
              </a:lnSpc>
            </a:pPr>
            <a:r>
              <a:rPr lang="en-US" sz="20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AutoShape 7">
            <a:extLst>
              <a:ext uri="{FF2B5EF4-FFF2-40B4-BE49-F238E27FC236}">
                <a16:creationId xmlns:a16="http://schemas.microsoft.com/office/drawing/2014/main" id="{62BED130-2F3A-F8AE-40F4-A4D32D17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6380" y="4081176"/>
            <a:ext cx="1852427" cy="948671"/>
          </a:xfrm>
          <a:prstGeom prst="wedgeRoundRectCallout">
            <a:avLst>
              <a:gd name="adj1" fmla="val -88419"/>
              <a:gd name="adj2" fmla="val -2452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rgbClr val="FFC000"/>
                </a:solidFill>
              </a:rPr>
              <a:t>Return</a:t>
            </a:r>
            <a:r>
              <a:rPr lang="en-US" sz="2000" b="1" dirty="0">
                <a:solidFill>
                  <a:schemeClr val="bg2"/>
                </a:solidFill>
              </a:rPr>
              <a:t> as </a:t>
            </a:r>
            <a:r>
              <a:rPr lang="en-US" sz="2000" b="1" dirty="0">
                <a:solidFill>
                  <a:srgbClr val="FFC000"/>
                </a:solidFill>
              </a:rPr>
              <a:t>soon</a:t>
            </a:r>
            <a:r>
              <a:rPr lang="en-US" sz="2000" b="1" dirty="0">
                <a:solidFill>
                  <a:schemeClr val="bg2"/>
                </a:solidFill>
              </a:rPr>
              <a:t> as you </a:t>
            </a:r>
            <a:r>
              <a:rPr lang="en-US" sz="2000" b="1" dirty="0">
                <a:solidFill>
                  <a:srgbClr val="FFC000"/>
                </a:solidFill>
              </a:rPr>
              <a:t>know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rgbClr val="FFC000"/>
                </a:solidFill>
              </a:rPr>
              <a:t>answer</a:t>
            </a:r>
          </a:p>
        </p:txBody>
      </p:sp>
      <p:sp>
        <p:nvSpPr>
          <p:cNvPr id="5" name="AutoShape 7">
            <a:extLst>
              <a:ext uri="{FF2B5EF4-FFF2-40B4-BE49-F238E27FC236}">
                <a16:creationId xmlns:a16="http://schemas.microsoft.com/office/drawing/2014/main" id="{E3F1530A-2CBD-762C-03F3-BCFEBB8B85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6379" y="4081176"/>
            <a:ext cx="1852427" cy="948670"/>
          </a:xfrm>
          <a:prstGeom prst="wedgeRoundRectCallout">
            <a:avLst>
              <a:gd name="adj1" fmla="val -80863"/>
              <a:gd name="adj2" fmla="val 6022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Return</a:t>
            </a:r>
            <a:r>
              <a:rPr lang="en-US" sz="2000" b="1" dirty="0">
                <a:solidFill>
                  <a:schemeClr val="bg2"/>
                </a:solidFill>
              </a:rPr>
              <a:t> as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soon</a:t>
            </a:r>
            <a:r>
              <a:rPr lang="en-US" sz="2000" b="1" dirty="0">
                <a:solidFill>
                  <a:schemeClr val="bg2"/>
                </a:solidFill>
              </a:rPr>
              <a:t> as you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know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answer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8A45B0-BF4F-57C2-01C6-3E96E1DCC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017" y="1124744"/>
            <a:ext cx="813808" cy="7964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3A0AC29-0A56-52F5-A397-9855FA327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316" y="5969479"/>
            <a:ext cx="813808" cy="79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67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AFA9BD-C9D9-4EE2-ACD7-F6F119EE9B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B72FFD-1370-4FF8-B49C-2878AD19A1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dirty="0"/>
              <a:t>Now the </a:t>
            </a:r>
            <a:r>
              <a:rPr lang="en-US" sz="3200" b="1" dirty="0">
                <a:solidFill>
                  <a:schemeClr val="bg1"/>
                </a:solidFill>
              </a:rPr>
              <a:t>code is formatted</a:t>
            </a:r>
            <a:r>
              <a:rPr lang="en-US" sz="3200" dirty="0"/>
              <a:t>, but is still </a:t>
            </a:r>
            <a:r>
              <a:rPr lang="en-US" sz="3200" b="1" dirty="0">
                <a:solidFill>
                  <a:schemeClr val="bg1"/>
                </a:solidFill>
              </a:rPr>
              <a:t>unclear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79099D-EAE2-430F-AF2A-D8757F119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Quality Is Important? (2)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E78C73-B6B8-4346-8FA6-365976478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238" y="1847298"/>
            <a:ext cx="6840760" cy="483324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8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int value = 010, i = 5, w;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switch (value)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lnSpc>
                <a:spcPct val="8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case 10: w = 5; Console.WriteLine(w); break;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case 9: i = 0; break;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case 8: Console.WriteLine("8 "); break;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default: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Console.WriteLine("def ");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Console.WriteLine("hoho ");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for (int k = 0; k &lt; i; k++,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Console.WriteLine(k - 'f')) ; 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break;</a:t>
            </a:r>
          </a:p>
          <a:p>
            <a:pPr eaLnBrk="0" hangingPunct="0">
              <a:lnSpc>
                <a:spcPct val="8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Console.WriteLine("loop!");</a:t>
            </a:r>
          </a:p>
          <a:p>
            <a:pPr eaLnBrk="0" hangingPunct="0">
              <a:lnSpc>
                <a:spcPct val="8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1E831E-5E03-4A8A-8357-2B833CD7F277}"/>
              </a:ext>
            </a:extLst>
          </p:cNvPr>
          <p:cNvSpPr txBox="1"/>
          <p:nvPr/>
        </p:nvSpPr>
        <p:spPr>
          <a:xfrm>
            <a:off x="190353" y="1886347"/>
            <a:ext cx="4606844" cy="4755148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5760" indent="-365760" algn="l" rtl="0" eaLnBrk="1" hangingPunct="1">
              <a:spcBef>
                <a:spcPts val="1200"/>
              </a:spcBef>
              <a:spcAft>
                <a:spcPts val="600"/>
              </a:spcAft>
              <a:buClrTx/>
              <a:buSzPts val="3200"/>
              <a:buFont typeface="Wingdings" panose="05000000000000000000" pitchFamily="2" charset="2"/>
              <a:buChar char="§"/>
            </a:pPr>
            <a:r>
              <a:rPr lang="en-US" sz="3200" dirty="0"/>
              <a:t>If all the code is written in this way, it would be </a:t>
            </a:r>
            <a:r>
              <a:rPr lang="en-US" sz="3200" b="1" dirty="0">
                <a:solidFill>
                  <a:schemeClr val="bg1"/>
                </a:solidFill>
              </a:rPr>
              <a:t>impossible</a:t>
            </a:r>
            <a:r>
              <a:rPr lang="en-US" sz="3200" dirty="0"/>
              <a:t> to create </a:t>
            </a:r>
            <a:r>
              <a:rPr lang="en-US" sz="3200" b="1" dirty="0">
                <a:solidFill>
                  <a:schemeClr val="bg1"/>
                </a:solidFill>
              </a:rPr>
              <a:t>big</a:t>
            </a:r>
            <a:r>
              <a:rPr lang="en-US" sz="3200" b="1" dirty="0"/>
              <a:t> </a:t>
            </a:r>
            <a:r>
              <a:rPr lang="en-US" sz="3200" dirty="0"/>
              <a:t>and serious </a:t>
            </a:r>
            <a:r>
              <a:rPr lang="en-US" sz="3200" b="1" dirty="0">
                <a:solidFill>
                  <a:schemeClr val="bg1"/>
                </a:solidFill>
              </a:rPr>
              <a:t>software</a:t>
            </a:r>
            <a:r>
              <a:rPr lang="en-US" sz="3200" b="1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projects</a:t>
            </a:r>
          </a:p>
          <a:p>
            <a:pPr marL="365760" indent="-365760" algn="l" rtl="0" eaLnBrk="1" hangingPunct="1">
              <a:spcBef>
                <a:spcPts val="1200"/>
              </a:spcBef>
              <a:spcAft>
                <a:spcPts val="600"/>
              </a:spcAft>
              <a:buClrTx/>
              <a:buSzPts val="3200"/>
              <a:buFont typeface="Wingdings" panose="05000000000000000000" pitchFamily="2" charset="2"/>
              <a:buChar char="§"/>
            </a:pPr>
            <a:r>
              <a:rPr lang="en-US" sz="3200" dirty="0"/>
              <a:t>So, </a:t>
            </a:r>
            <a:r>
              <a:rPr lang="en-US" sz="3200" b="1" dirty="0">
                <a:solidFill>
                  <a:schemeClr val="bg1"/>
                </a:solidFill>
              </a:rPr>
              <a:t>good quality code </a:t>
            </a:r>
            <a:r>
              <a:rPr lang="en-US" sz="3200" dirty="0"/>
              <a:t>can be considered as an </a:t>
            </a:r>
            <a:r>
              <a:rPr lang="en-US" sz="3200" b="1" dirty="0">
                <a:solidFill>
                  <a:schemeClr val="bg1"/>
                </a:solidFill>
              </a:rPr>
              <a:t>essential property of software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C86E0F-F0E6-A2CC-6043-DD60EBB6A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8016" y="1700808"/>
            <a:ext cx="587036" cy="57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6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3AFEAF-FAF5-AA32-C10D-8EB9609A32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70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4F37D5-1FBA-58C4-38AB-5113374CC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Method-Level Refactoring – Bad Example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FC8894-9FA2-E41B-ED76-7CF56C634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354" y="1121695"/>
            <a:ext cx="6912170" cy="174098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void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PrtOwn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this.PrintBanner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();</a:t>
            </a:r>
          </a:p>
          <a:p>
            <a:pPr>
              <a:lnSpc>
                <a:spcPct val="85000"/>
              </a:lnSpc>
            </a:pPr>
            <a:endParaRPr lang="en-US" b="1" dirty="0">
              <a:solidFill>
                <a:srgbClr val="FB816D"/>
              </a:solidFill>
              <a:latin typeface="Consolas" panose="020B060902020403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Console.WriteLine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("name: " +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this.Name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Console.WriteLine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("amount: " +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this.GetAmount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());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ED2D558B-58C3-C8BD-2620-93EA07F883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0565" y="1162915"/>
            <a:ext cx="2435695" cy="346144"/>
          </a:xfrm>
          <a:prstGeom prst="wedgeRoundRectCallout">
            <a:avLst>
              <a:gd name="adj1" fmla="val -62320"/>
              <a:gd name="adj2" fmla="val -1571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Rename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7D6DF9CF-3885-40E4-BF57-3942DEFE8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9530" y="1901537"/>
            <a:ext cx="3950541" cy="390802"/>
          </a:xfrm>
          <a:prstGeom prst="wedgeRoundRectCallout">
            <a:avLst>
              <a:gd name="adj1" fmla="val -59892"/>
              <a:gd name="adj2" fmla="val 4649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Extract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</a:t>
            </a:r>
            <a:r>
              <a:rPr lang="en-US" sz="2000" b="1" dirty="0">
                <a:solidFill>
                  <a:schemeClr val="bg2"/>
                </a:solidFill>
              </a:rPr>
              <a:t> /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inline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C04471-20F9-7559-CA0C-B537F15055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354" y="2919292"/>
            <a:ext cx="5655936" cy="36245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string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FoundPerson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(string[] people)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for (int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i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= 0;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i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&lt;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people.Length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; 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i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++)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if (people[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i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].Equals("Don"))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{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    return "Don";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}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if (people[</a:t>
            </a:r>
            <a:r>
              <a:rPr lang="en-US" b="1" noProof="1">
                <a:solidFill>
                  <a:srgbClr val="FB816D"/>
                </a:solidFill>
                <a:latin typeface="Consolas" panose="020B0609020204030204" pitchFamily="49" charset="0"/>
              </a:rPr>
              <a:t>i</a:t>
            </a: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].Equals("John"))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{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    return "John";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    }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    return "Not Found";</a:t>
            </a:r>
          </a:p>
          <a:p>
            <a:pPr>
              <a:lnSpc>
                <a:spcPct val="85000"/>
              </a:lnSpc>
            </a:pPr>
            <a:r>
              <a:rPr lang="en-US" b="1" dirty="0">
                <a:solidFill>
                  <a:srgbClr val="FB816D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5" name="AutoShape 7">
            <a:extLst>
              <a:ext uri="{FF2B5EF4-FFF2-40B4-BE49-F238E27FC236}">
                <a16:creationId xmlns:a16="http://schemas.microsoft.com/office/drawing/2014/main" id="{C8769B1E-8588-44DC-E211-750326249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794" y="2971311"/>
            <a:ext cx="2896369" cy="390803"/>
          </a:xfrm>
          <a:prstGeom prst="wedgeRoundRectCallout">
            <a:avLst>
              <a:gd name="adj1" fmla="val -73254"/>
              <a:gd name="adj2" fmla="val -2129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Add</a:t>
            </a:r>
            <a:r>
              <a:rPr lang="en-US" sz="2000" b="1" dirty="0">
                <a:solidFill>
                  <a:schemeClr val="bg2"/>
                </a:solidFill>
              </a:rPr>
              <a:t> /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remove</a:t>
            </a:r>
            <a:r>
              <a:rPr lang="en-US" sz="2000" b="1" dirty="0">
                <a:solidFill>
                  <a:schemeClr val="bg2"/>
                </a:solidFill>
              </a:rPr>
              <a:t> parameter</a:t>
            </a:r>
          </a:p>
        </p:txBody>
      </p:sp>
      <p:sp>
        <p:nvSpPr>
          <p:cNvPr id="16" name="AutoShape 7">
            <a:extLst>
              <a:ext uri="{FF2B5EF4-FFF2-40B4-BE49-F238E27FC236}">
                <a16:creationId xmlns:a16="http://schemas.microsoft.com/office/drawing/2014/main" id="{C5E2B38C-07EE-F30B-A83C-75DDBFDA32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0638" y="2427034"/>
            <a:ext cx="3816424" cy="390802"/>
          </a:xfrm>
          <a:prstGeom prst="wedgeRoundRectCallout">
            <a:avLst>
              <a:gd name="adj1" fmla="val 709"/>
              <a:gd name="adj2" fmla="val 567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Convert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long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routine</a:t>
            </a:r>
            <a:r>
              <a:rPr lang="en-US" sz="2000" b="1" dirty="0">
                <a:solidFill>
                  <a:schemeClr val="bg2"/>
                </a:solidFill>
              </a:rPr>
              <a:t> to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class</a:t>
            </a: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C230A94D-38AF-F8EC-F713-2C1A48E7E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9405" y="3516409"/>
            <a:ext cx="3680433" cy="648687"/>
          </a:xfrm>
          <a:prstGeom prst="wedgeRoundRectCallout">
            <a:avLst>
              <a:gd name="adj1" fmla="val -33322"/>
              <a:gd name="adj2" fmla="val -43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Combine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similar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methods</a:t>
            </a:r>
            <a:r>
              <a:rPr lang="en-US" sz="2000" b="1" dirty="0">
                <a:solidFill>
                  <a:schemeClr val="bg2"/>
                </a:solidFill>
              </a:rPr>
              <a:t> by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parameterizing</a:t>
            </a:r>
            <a:r>
              <a:rPr lang="en-US" sz="2000" b="1" dirty="0">
                <a:solidFill>
                  <a:schemeClr val="bg2"/>
                </a:solidFill>
              </a:rPr>
              <a:t> them</a:t>
            </a:r>
          </a:p>
        </p:txBody>
      </p:sp>
      <p:sp>
        <p:nvSpPr>
          <p:cNvPr id="18" name="AutoShape 7">
            <a:extLst>
              <a:ext uri="{FF2B5EF4-FFF2-40B4-BE49-F238E27FC236}">
                <a16:creationId xmlns:a16="http://schemas.microsoft.com/office/drawing/2014/main" id="{AE185572-4D20-DD37-8045-486AA0A96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6489" y="4437112"/>
            <a:ext cx="3968465" cy="1018894"/>
          </a:xfrm>
          <a:prstGeom prst="wedgeRoundRectCallout">
            <a:avLst>
              <a:gd name="adj1" fmla="val -41727"/>
              <a:gd name="adj2" fmla="val -443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Separate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methods</a:t>
            </a:r>
            <a:r>
              <a:rPr lang="en-US" sz="2000" b="1" dirty="0">
                <a:solidFill>
                  <a:schemeClr val="bg2"/>
                </a:solidFill>
              </a:rPr>
              <a:t> whose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behavior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depends</a:t>
            </a:r>
            <a:r>
              <a:rPr lang="en-US" sz="2000" b="1" dirty="0">
                <a:solidFill>
                  <a:schemeClr val="bg2"/>
                </a:solidFill>
              </a:rPr>
              <a:t> on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parameters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passed</a:t>
            </a:r>
            <a:r>
              <a:rPr lang="en-US" sz="2000" b="1" dirty="0">
                <a:solidFill>
                  <a:schemeClr val="bg2"/>
                </a:solidFill>
              </a:rPr>
              <a:t> in (create new ones)</a:t>
            </a:r>
          </a:p>
        </p:txBody>
      </p:sp>
      <p:sp>
        <p:nvSpPr>
          <p:cNvPr id="19" name="AutoShape 7">
            <a:extLst>
              <a:ext uri="{FF2B5EF4-FFF2-40B4-BE49-F238E27FC236}">
                <a16:creationId xmlns:a16="http://schemas.microsoft.com/office/drawing/2014/main" id="{5A6AECF0-1EB3-2F3F-0122-EEA00A2A4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4460" y="4041087"/>
            <a:ext cx="2808312" cy="704718"/>
          </a:xfrm>
          <a:prstGeom prst="wedgeRoundRectCallout">
            <a:avLst>
              <a:gd name="adj1" fmla="val -27770"/>
              <a:gd name="adj2" fmla="val 170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Substitute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complex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algorithm</a:t>
            </a:r>
            <a:r>
              <a:rPr lang="en-US" sz="2000" b="1" dirty="0">
                <a:solidFill>
                  <a:schemeClr val="bg2"/>
                </a:solidFill>
              </a:rPr>
              <a:t> with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simpler</a:t>
            </a:r>
          </a:p>
        </p:txBody>
      </p:sp>
      <p:sp>
        <p:nvSpPr>
          <p:cNvPr id="20" name="AutoShape 7">
            <a:extLst>
              <a:ext uri="{FF2B5EF4-FFF2-40B4-BE49-F238E27FC236}">
                <a16:creationId xmlns:a16="http://schemas.microsoft.com/office/drawing/2014/main" id="{6BB35FE1-69DC-3984-C6F7-8CEFD82FC7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9447" y="5949280"/>
            <a:ext cx="3537615" cy="683099"/>
          </a:xfrm>
          <a:prstGeom prst="wedgeRoundRectCallout">
            <a:avLst>
              <a:gd name="adj1" fmla="val -41727"/>
              <a:gd name="adj2" fmla="val -443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Encapsulate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downcast</a:t>
            </a:r>
            <a:r>
              <a:rPr lang="en-US" sz="2000" b="1" dirty="0">
                <a:solidFill>
                  <a:schemeClr val="bg2"/>
                </a:solidFill>
              </a:rPr>
              <a:t> / return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interface</a:t>
            </a:r>
            <a:r>
              <a:rPr lang="en-US" sz="2000" b="1" dirty="0">
                <a:solidFill>
                  <a:schemeClr val="bg2"/>
                </a:solidFill>
              </a:rPr>
              <a:t> types</a:t>
            </a:r>
          </a:p>
        </p:txBody>
      </p:sp>
      <p:sp>
        <p:nvSpPr>
          <p:cNvPr id="21" name="AutoShape 7">
            <a:extLst>
              <a:ext uri="{FF2B5EF4-FFF2-40B4-BE49-F238E27FC236}">
                <a16:creationId xmlns:a16="http://schemas.microsoft.com/office/drawing/2014/main" id="{9C39AEEC-C359-CE20-8D07-8C03114DD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0755" y="5162883"/>
            <a:ext cx="3012017" cy="704717"/>
          </a:xfrm>
          <a:prstGeom prst="wedgeRoundRectCallout">
            <a:avLst>
              <a:gd name="adj1" fmla="val -41727"/>
              <a:gd name="adj2" fmla="val -443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Pass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whole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object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rather</a:t>
            </a:r>
            <a:r>
              <a:rPr lang="en-US" sz="2000" b="1" dirty="0">
                <a:solidFill>
                  <a:schemeClr val="bg2"/>
                </a:solidFill>
              </a:rPr>
              <a:t> than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specific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fields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EF8F496-F243-4958-54DF-E11B2113F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586" y="6098788"/>
            <a:ext cx="830704" cy="81642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9BEA2A3-289D-D192-35AB-961EE276E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6770" y="1060394"/>
            <a:ext cx="830704" cy="81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8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C69560-D63E-4A6F-B0CD-7656A54D24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B8A3B6-7024-411B-ACA6-3149D4D0A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Method-Level Refactoring – Good Example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0FA62D-13E3-222E-12CE-1E99B4B260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6599" y="1146558"/>
            <a:ext cx="6929298" cy="26827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void </a:t>
            </a:r>
            <a:r>
              <a:rPr lang="en-US" b="1" noProof="1">
                <a:solidFill>
                  <a:schemeClr val="bg1"/>
                </a:solidFill>
                <a:latin typeface="Consolas" panose="020B0609020204030204" pitchFamily="49" charset="0"/>
              </a:rPr>
              <a:t>PrintOwing</a:t>
            </a:r>
            <a:r>
              <a:rPr lang="en-US" b="1" dirty="0"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</a:t>
            </a:r>
            <a:r>
              <a:rPr lang="en-US" b="1" noProof="1">
                <a:latin typeface="Consolas" panose="020B0609020204030204" pitchFamily="49" charset="0"/>
              </a:rPr>
              <a:t>this.PrintBanner</a:t>
            </a:r>
            <a:r>
              <a:rPr lang="en-US" b="1" dirty="0">
                <a:latin typeface="Consolas" panose="020B0609020204030204" pitchFamily="49" charset="0"/>
              </a:rPr>
              <a:t>();</a:t>
            </a:r>
          </a:p>
          <a:p>
            <a:pPr>
              <a:lnSpc>
                <a:spcPct val="80000"/>
              </a:lnSpc>
            </a:pPr>
            <a:r>
              <a:rPr lang="en-US" b="1" dirty="0">
                <a:latin typeface="Consolas" panose="020B0609020204030204" pitchFamily="49" charset="0"/>
              </a:rPr>
              <a:t>    </a:t>
            </a:r>
            <a:r>
              <a:rPr lang="en-US" b="1" noProof="1">
                <a:latin typeface="Consolas" panose="020B0609020204030204" pitchFamily="49" charset="0"/>
              </a:rPr>
              <a:t>this.PrintDetails</a:t>
            </a:r>
            <a:r>
              <a:rPr lang="en-US" b="1" dirty="0">
                <a:latin typeface="Consolas" panose="020B0609020204030204" pitchFamily="49" charset="0"/>
              </a:rPr>
              <a:t>();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5000"/>
              </a:lnSpc>
            </a:pPr>
            <a:endParaRPr lang="en-US" b="1" dirty="0">
              <a:latin typeface="Consolas" panose="020B060902020403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void </a:t>
            </a:r>
            <a:r>
              <a:rPr lang="en-US" b="1" noProof="1">
                <a:solidFill>
                  <a:schemeClr val="bg1"/>
                </a:solidFill>
                <a:latin typeface="Consolas" panose="020B0609020204030204" pitchFamily="49" charset="0"/>
              </a:rPr>
              <a:t>PrintDetails</a:t>
            </a:r>
            <a:r>
              <a:rPr lang="en-US" b="1" dirty="0"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b="1" noProof="1">
                <a:latin typeface="Consolas" panose="020B0609020204030204" pitchFamily="49" charset="0"/>
              </a:rPr>
              <a:t>    Console.WriteLine</a:t>
            </a:r>
            <a:r>
              <a:rPr lang="en-US" b="1" dirty="0">
                <a:latin typeface="Consolas" panose="020B0609020204030204" pitchFamily="49" charset="0"/>
              </a:rPr>
              <a:t>("name: " + </a:t>
            </a:r>
            <a:r>
              <a:rPr lang="en-US" b="1" noProof="1">
                <a:latin typeface="Consolas" panose="020B0609020204030204" pitchFamily="49" charset="0"/>
              </a:rPr>
              <a:t>this.Name</a:t>
            </a:r>
            <a:r>
              <a:rPr lang="en-US" b="1" dirty="0"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</a:t>
            </a:r>
            <a:r>
              <a:rPr lang="en-US" b="1" noProof="1">
                <a:latin typeface="Consolas" panose="020B0609020204030204" pitchFamily="49" charset="0"/>
              </a:rPr>
              <a:t>Console.WriteLine</a:t>
            </a:r>
            <a:r>
              <a:rPr lang="en-US" b="1" dirty="0">
                <a:latin typeface="Consolas" panose="020B0609020204030204" pitchFamily="49" charset="0"/>
              </a:rPr>
              <a:t>("amount: " + </a:t>
            </a:r>
            <a:r>
              <a:rPr lang="en-US" b="1" noProof="1">
                <a:latin typeface="Consolas" panose="020B0609020204030204" pitchFamily="49" charset="0"/>
              </a:rPr>
              <a:t>this.GetAmount</a:t>
            </a:r>
            <a:r>
              <a:rPr lang="en-US" b="1" dirty="0">
                <a:latin typeface="Consolas" panose="020B0609020204030204" pitchFamily="49" charset="0"/>
              </a:rPr>
              <a:t>());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3A2E7BF2-11A4-B09C-AFB4-835A052EF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4052" y="1251791"/>
            <a:ext cx="1840110" cy="346144"/>
          </a:xfrm>
          <a:prstGeom prst="wedgeRoundRectCallout">
            <a:avLst>
              <a:gd name="adj1" fmla="val 73358"/>
              <a:gd name="adj2" fmla="val -3194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better name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E7993E88-11BF-2B92-6BB9-0792E91EF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020" y="2641397"/>
            <a:ext cx="2128142" cy="346144"/>
          </a:xfrm>
          <a:prstGeom prst="wedgeRoundRectCallout">
            <a:avLst>
              <a:gd name="adj1" fmla="val 67575"/>
              <a:gd name="adj2" fmla="val -454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Extracted method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FB80DC-CC99-BBFF-8A65-FCC34B68A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1" y="3870459"/>
            <a:ext cx="7296336" cy="291823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string </a:t>
            </a:r>
            <a:r>
              <a:rPr lang="en-US" b="1" noProof="1">
                <a:solidFill>
                  <a:schemeClr val="bg1"/>
                </a:solidFill>
                <a:latin typeface="Consolas" panose="020B0609020204030204" pitchFamily="49" charset="0"/>
              </a:rPr>
              <a:t>FoundPerson</a:t>
            </a:r>
            <a:r>
              <a:rPr lang="en-US" b="1" dirty="0">
                <a:latin typeface="Consolas" panose="020B0609020204030204" pitchFamily="49" charset="0"/>
              </a:rPr>
              <a:t>(string[] people, string[] candidates)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for (int </a:t>
            </a:r>
            <a:r>
              <a:rPr lang="en-US" b="1" noProof="1">
                <a:latin typeface="Consolas" panose="020B0609020204030204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</a:rPr>
              <a:t> = 0; </a:t>
            </a:r>
            <a:r>
              <a:rPr lang="en-US" b="1" noProof="1">
                <a:latin typeface="Consolas" panose="020B0609020204030204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</a:rPr>
              <a:t> &lt; </a:t>
            </a:r>
            <a:r>
              <a:rPr lang="en-US" b="1" noProof="1">
                <a:latin typeface="Consolas" panose="020B0609020204030204" pitchFamily="49" charset="0"/>
              </a:rPr>
              <a:t>people.Length</a:t>
            </a:r>
            <a:r>
              <a:rPr lang="en-US" b="1" dirty="0">
                <a:latin typeface="Consolas" panose="020B0609020204030204" pitchFamily="49" charset="0"/>
              </a:rPr>
              <a:t>; </a:t>
            </a:r>
            <a:r>
              <a:rPr lang="en-US" b="1" noProof="1">
                <a:latin typeface="Consolas" panose="020B0609020204030204" pitchFamily="49" charset="0"/>
              </a:rPr>
              <a:t>i++)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    if (</a:t>
            </a:r>
            <a:r>
              <a:rPr lang="en-US" b="1" noProof="1">
                <a:latin typeface="Consolas" panose="020B0609020204030204" pitchFamily="49" charset="0"/>
              </a:rPr>
              <a:t>candidates.Contains</a:t>
            </a:r>
            <a:r>
              <a:rPr lang="en-US" b="1" dirty="0">
                <a:latin typeface="Consolas" panose="020B0609020204030204" pitchFamily="49" charset="0"/>
              </a:rPr>
              <a:t>(people[</a:t>
            </a:r>
            <a:r>
              <a:rPr lang="en-US" b="1" noProof="1">
                <a:latin typeface="Consolas" panose="020B0609020204030204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</a:rPr>
              <a:t>]))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    {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        return people[</a:t>
            </a:r>
            <a:r>
              <a:rPr lang="en-US" b="1" noProof="1">
                <a:latin typeface="Consolas" panose="020B0609020204030204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</a:rPr>
              <a:t>];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    }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85000"/>
              </a:lnSpc>
            </a:pPr>
            <a:endParaRPr lang="en-US" b="1" dirty="0">
              <a:latin typeface="Consolas" panose="020B060902020403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    return "Not Found";</a:t>
            </a:r>
          </a:p>
          <a:p>
            <a:pPr>
              <a:lnSpc>
                <a:spcPct val="85000"/>
              </a:lnSpc>
            </a:pPr>
            <a:r>
              <a:rPr lang="en-US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8" name="AutoShape 7">
            <a:extLst>
              <a:ext uri="{FF2B5EF4-FFF2-40B4-BE49-F238E27FC236}">
                <a16:creationId xmlns:a16="http://schemas.microsoft.com/office/drawing/2014/main" id="{2CD07EDC-862C-FEE4-9AAD-A026C5AAF5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4135" y="4358033"/>
            <a:ext cx="1728192" cy="607772"/>
          </a:xfrm>
          <a:prstGeom prst="wedgeRoundRectCallout">
            <a:avLst>
              <a:gd name="adj1" fmla="val -50333"/>
              <a:gd name="adj2" fmla="val -7858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2"/>
                </a:solidFill>
              </a:rPr>
              <a:t>Added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new parameter</a:t>
            </a:r>
          </a:p>
        </p:txBody>
      </p:sp>
      <p:sp>
        <p:nvSpPr>
          <p:cNvPr id="19" name="AutoShape 7">
            <a:extLst>
              <a:ext uri="{FF2B5EF4-FFF2-40B4-BE49-F238E27FC236}">
                <a16:creationId xmlns:a16="http://schemas.microsoft.com/office/drawing/2014/main" id="{8370D0E2-CA9A-1489-7CD6-E3E0F0251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0356" y="5149556"/>
            <a:ext cx="2393093" cy="360040"/>
          </a:xfrm>
          <a:prstGeom prst="wedgeRoundRectCallout">
            <a:avLst>
              <a:gd name="adj1" fmla="val -48158"/>
              <a:gd name="adj2" fmla="val -1030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Simplified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E49AE4-E8CB-9434-F86C-56C28B995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6126" y="1043585"/>
            <a:ext cx="813808" cy="7964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42E8DA-EDBC-5BCC-D827-2914674CC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7813" y="6061507"/>
            <a:ext cx="813808" cy="79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75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8" grpId="0" animBg="1"/>
      <p:bldP spid="19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75CFE1-3B60-0B00-0709-F62DF52F34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72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5962C46-53B2-8981-471F-31F74B85A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Class-Level Refactoring – Bad Example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04145C-6689-C91C-EE80-D6A56EF917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1" y="1233912"/>
            <a:ext cx="7394183" cy="550041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75000"/>
              </a:lnSpc>
              <a:spcBef>
                <a:spcPts val="1200"/>
              </a:spcBef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public class LocalCourse : Course, ILocalCourse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public string Lab { get; set; }</a:t>
            </a:r>
          </a:p>
          <a:p>
            <a:pPr>
              <a:lnSpc>
                <a:spcPct val="75000"/>
              </a:lnSpc>
              <a:spcBef>
                <a:spcPts val="600"/>
              </a:spcBef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public override string ToString()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StringBuilder sb = new StringBuilder();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sb.Append(this.GetType().Name);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sb.AppendFormat("(Name={0}", this.Name);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if (!(this.Teacher == null))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sb.AppendFormat("; Teacher={0}", this.Teacher.Name);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sb.AppendFormat("; Lab={0})", this.Lab);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return sb.ToString();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public class OffsiteCourse : Course, ILocalCourse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public string Town { get; set; }</a:t>
            </a:r>
          </a:p>
          <a:p>
            <a:pPr>
              <a:lnSpc>
                <a:spcPct val="75000"/>
              </a:lnSpc>
              <a:spcBef>
                <a:spcPts val="1200"/>
              </a:spcBef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public override string ToString()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StringBuilder sb = new StringBuilder();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sb.Append(this.GetType().Name);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sb.AppendFormat("(Name={0}", this.Name);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if (!(this.Teacher == null))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    sb.AppendFormat("; Teacher={0}", this.Teacher.Name);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sb.AppendFormat("; Town={0})", this.Town);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    return sb.ToString();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75000"/>
              </a:lnSpc>
            </a:pPr>
            <a:r>
              <a:rPr lang="en-US" sz="1600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D187A4B8-C466-83AE-B088-799A1B6BD6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548" y="5028514"/>
            <a:ext cx="2496141" cy="688387"/>
          </a:xfrm>
          <a:prstGeom prst="wedgeRoundRectCallout">
            <a:avLst>
              <a:gd name="adj1" fmla="val 29623"/>
              <a:gd name="adj2" fmla="val -21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Replace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inheritance</a:t>
            </a:r>
            <a:r>
              <a:rPr lang="en-US" sz="2000" b="1" dirty="0">
                <a:solidFill>
                  <a:schemeClr val="bg2"/>
                </a:solidFill>
              </a:rPr>
              <a:t> with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delegation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B044B720-AEA1-AF95-F6AE-50B6053C2F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2724" y="1255011"/>
            <a:ext cx="2700301" cy="739720"/>
          </a:xfrm>
          <a:prstGeom prst="wedgeRoundRectCallout">
            <a:avLst>
              <a:gd name="adj1" fmla="val 32245"/>
              <a:gd name="adj2" fmla="val -2059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Change</a:t>
            </a:r>
            <a:r>
              <a:rPr lang="en-US" sz="2000" b="1" dirty="0">
                <a:solidFill>
                  <a:schemeClr val="bg2"/>
                </a:solidFill>
              </a:rPr>
              <a:t>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structure</a:t>
            </a:r>
            <a:r>
              <a:rPr lang="en-US" sz="2000" b="1" dirty="0">
                <a:solidFill>
                  <a:schemeClr val="bg2"/>
                </a:solidFill>
              </a:rPr>
              <a:t> to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class</a:t>
            </a:r>
            <a:r>
              <a:rPr lang="en-US" sz="2000" b="1" dirty="0">
                <a:solidFill>
                  <a:schemeClr val="bg2"/>
                </a:solidFill>
              </a:rPr>
              <a:t> and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vice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versa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AE35339F-4A2C-637E-20AF-22A343A8E5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9611" y="4481755"/>
            <a:ext cx="2448272" cy="358575"/>
          </a:xfrm>
          <a:prstGeom prst="wedgeRoundRectCallout">
            <a:avLst>
              <a:gd name="adj1" fmla="val 31436"/>
              <a:gd name="adj2" fmla="val -267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Collapse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hierarchy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21543A09-A4DB-24E4-5E3B-A3481A33F8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4452" y="3900713"/>
            <a:ext cx="2628293" cy="751812"/>
          </a:xfrm>
          <a:prstGeom prst="wedgeRoundRectCallout">
            <a:avLst>
              <a:gd name="adj1" fmla="val 19397"/>
              <a:gd name="adj2" fmla="val -108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Combine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similar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code</a:t>
            </a:r>
            <a:r>
              <a:rPr lang="en-US" sz="2000" b="1" dirty="0">
                <a:solidFill>
                  <a:schemeClr val="bg2"/>
                </a:solidFill>
              </a:rPr>
              <a:t> into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superclass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A862AC3D-BA96-0F3D-36EF-0049D63744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0757" y="3330876"/>
            <a:ext cx="2605980" cy="739720"/>
          </a:xfrm>
          <a:prstGeom prst="wedgeRoundRectCallout">
            <a:avLst>
              <a:gd name="adj1" fmla="val 38628"/>
              <a:gd name="adj2" fmla="val -80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Extract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specialized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code</a:t>
            </a:r>
            <a:r>
              <a:rPr lang="en-US" sz="2000" b="1" dirty="0">
                <a:solidFill>
                  <a:schemeClr val="bg2"/>
                </a:solidFill>
              </a:rPr>
              <a:t> into a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subclass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66283F60-C0EA-71D4-73FD-BFE6EF480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4416" y="2118119"/>
            <a:ext cx="2700301" cy="1008112"/>
          </a:xfrm>
          <a:prstGeom prst="wedgeRoundRectCallout">
            <a:avLst>
              <a:gd name="adj1" fmla="val -28577"/>
              <a:gd name="adj2" fmla="val 106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Pull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members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up</a:t>
            </a:r>
            <a:r>
              <a:rPr lang="en-US" sz="2000" b="1" dirty="0">
                <a:solidFill>
                  <a:schemeClr val="bg2"/>
                </a:solidFill>
              </a:rPr>
              <a:t> / push members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down</a:t>
            </a:r>
            <a:r>
              <a:rPr lang="en-US" sz="2000" b="1" dirty="0">
                <a:solidFill>
                  <a:schemeClr val="bg2"/>
                </a:solidFill>
              </a:rPr>
              <a:t>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hierarchy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86160CF6-893D-847C-A821-65A9B43452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0757" y="5818613"/>
            <a:ext cx="2496141" cy="688387"/>
          </a:xfrm>
          <a:prstGeom prst="wedgeRoundRectCallout">
            <a:avLst>
              <a:gd name="adj1" fmla="val 29623"/>
              <a:gd name="adj2" fmla="val -21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Replace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delegation</a:t>
            </a:r>
            <a:r>
              <a:rPr lang="en-US" sz="2000" b="1" dirty="0">
                <a:solidFill>
                  <a:schemeClr val="bg2"/>
                </a:solidFill>
              </a:rPr>
              <a:t> with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inheritance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868100-3E0E-42B4-55A7-21FAF0ED4D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099" y="2175324"/>
            <a:ext cx="6375450" cy="13953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endParaRPr lang="en-US" sz="1800" b="1" noProof="1"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755A41-DFD0-68F7-15B2-6B6A377AC1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516" y="4913970"/>
            <a:ext cx="6375450" cy="13953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endParaRPr lang="en-US" b="1" noProof="1"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18" name="AutoShape 7">
            <a:extLst>
              <a:ext uri="{FF2B5EF4-FFF2-40B4-BE49-F238E27FC236}">
                <a16:creationId xmlns:a16="http://schemas.microsoft.com/office/drawing/2014/main" id="{38C0B9B3-E8A0-4C12-5E63-8398DC1C5F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7452" y="1673967"/>
            <a:ext cx="2001087" cy="392563"/>
          </a:xfrm>
          <a:prstGeom prst="wedgeRoundRectCallout">
            <a:avLst>
              <a:gd name="adj1" fmla="val -29594"/>
              <a:gd name="adj2" fmla="val 10006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Repeating code</a:t>
            </a:r>
            <a:endParaRPr lang="en-US" sz="2000" b="1" noProof="1">
              <a:solidFill>
                <a:schemeClr val="bg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AutoShape 7">
            <a:extLst>
              <a:ext uri="{FF2B5EF4-FFF2-40B4-BE49-F238E27FC236}">
                <a16:creationId xmlns:a16="http://schemas.microsoft.com/office/drawing/2014/main" id="{B1798957-2A91-8EC8-9295-9D340DFDAF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6220" y="4368755"/>
            <a:ext cx="2001087" cy="392563"/>
          </a:xfrm>
          <a:prstGeom prst="wedgeRoundRectCallout">
            <a:avLst>
              <a:gd name="adj1" fmla="val -35199"/>
              <a:gd name="adj2" fmla="val 8320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bg2"/>
                </a:solidFill>
                <a:cs typeface="Consolas" pitchFamily="49" charset="0"/>
              </a:rPr>
              <a:t>Repeating code</a:t>
            </a:r>
            <a:endParaRPr lang="en-US" sz="2000" b="1" noProof="1">
              <a:solidFill>
                <a:schemeClr val="bg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8FC3AC2-8B7E-0551-AE09-42DE28957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7212" y="1045728"/>
            <a:ext cx="830704" cy="81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92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7" grpId="0" animBg="1"/>
      <p:bldP spid="18" grpId="0" animBg="1"/>
      <p:bldP spid="19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0EF097-1A8D-9642-C70E-6F58EA0ADE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8343C7B-131D-6EE2-DF5A-2803BCA9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Class-Level Refactoring – Good Example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D8F606-E57B-F059-AC61-EC9306D994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804" y="1484784"/>
            <a:ext cx="11017224" cy="47403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class LocalCourse : Course, ILocalCourse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string Lab { get; set; }</a:t>
            </a:r>
          </a:p>
          <a:p>
            <a:pPr>
              <a:lnSpc>
                <a:spcPct val="85000"/>
              </a:lnSpc>
              <a:spcBef>
                <a:spcPts val="1200"/>
              </a:spcBef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override string ToString()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return 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base.ToString() 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+ "; Lab=" + this.Lab + ")";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lnSpc>
                <a:spcPct val="85000"/>
              </a:lnSpc>
              <a:spcBef>
                <a:spcPts val="1200"/>
              </a:spcBef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class OffsiteCourse : Course, ILocalCourse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string Town { get; set; }</a:t>
            </a:r>
          </a:p>
          <a:p>
            <a:pPr>
              <a:lnSpc>
                <a:spcPct val="85000"/>
              </a:lnSpc>
              <a:spcBef>
                <a:spcPts val="1200"/>
              </a:spcBef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public override string ToString()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{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  return base.ToString() + "; Town=" + this.Town + ")";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lnSpc>
                <a:spcPct val="85000"/>
              </a:lnSpc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2738BF9F-CC30-8D2D-65C2-CE31983EE7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2444" y="1916832"/>
            <a:ext cx="5370586" cy="796493"/>
          </a:xfrm>
          <a:prstGeom prst="wedgeRoundRectCallout">
            <a:avLst>
              <a:gd name="adj1" fmla="val -76687"/>
              <a:gd name="adj2" fmla="val 808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When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overriding methods</a:t>
            </a:r>
            <a:r>
              <a:rPr lang="en-US" sz="2000" b="1" dirty="0">
                <a:solidFill>
                  <a:schemeClr val="bg2"/>
                </a:solidFill>
              </a:rPr>
              <a:t>, call the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base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method</a:t>
            </a:r>
            <a:r>
              <a:rPr lang="en-US" sz="2000" b="1" dirty="0">
                <a:solidFill>
                  <a:schemeClr val="bg2"/>
                </a:solidFill>
              </a:rPr>
              <a:t> if you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need</a:t>
            </a:r>
            <a:r>
              <a:rPr lang="en-US" sz="2000" b="1" dirty="0">
                <a:solidFill>
                  <a:schemeClr val="bg2"/>
                </a:solidFill>
              </a:rPr>
              <a:t> its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functionality</a:t>
            </a:r>
            <a:r>
              <a:rPr lang="en-US" sz="2000" b="1" dirty="0">
                <a:solidFill>
                  <a:schemeClr val="bg2"/>
                </a:solidFill>
              </a:rPr>
              <a:t>, </a:t>
            </a:r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don't copy-paste it!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5C1A9F-518C-39AB-78B0-C33F66A6D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0193" y="5517232"/>
            <a:ext cx="813808" cy="79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2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1F65497F-8390-E755-AB72-B3833FFD51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74</a:t>
            </a:fld>
            <a:endParaRPr lang="en-US" noProof="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1F585A7-B547-8272-A97C-FE01081B6424}"/>
              </a:ext>
            </a:extLst>
          </p:cNvPr>
          <p:cNvGrpSpPr/>
          <p:nvPr/>
        </p:nvGrpSpPr>
        <p:grpSpPr>
          <a:xfrm>
            <a:off x="371758" y="1296696"/>
            <a:ext cx="11352686" cy="4950457"/>
            <a:chOff x="540767" y="1696736"/>
            <a:chExt cx="3675941" cy="4405146"/>
          </a:xfrm>
        </p:grpSpPr>
        <p:sp>
          <p:nvSpPr>
            <p:cNvPr id="8" name="Rounded Rectangle 16">
              <a:extLst>
                <a:ext uri="{FF2B5EF4-FFF2-40B4-BE49-F238E27FC236}">
                  <a16:creationId xmlns:a16="http://schemas.microsoft.com/office/drawing/2014/main" id="{40E94EEB-6CDD-B2A3-E22E-361650B3D667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>
                <a:solidFill>
                  <a:schemeClr val="bg1"/>
                </a:solidFill>
              </a:endParaRPr>
            </a:p>
          </p:txBody>
        </p:sp>
        <p:sp>
          <p:nvSpPr>
            <p:cNvPr id="9" name="Half Frame 8">
              <a:extLst>
                <a:ext uri="{FF2B5EF4-FFF2-40B4-BE49-F238E27FC236}">
                  <a16:creationId xmlns:a16="http://schemas.microsoft.com/office/drawing/2014/main" id="{051C510A-D68F-6A69-8BD0-8D5BA4BC97B8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61636E0-EAEB-B4E6-B03C-B9F49133DB70}"/>
              </a:ext>
            </a:extLst>
          </p:cNvPr>
          <p:cNvGrpSpPr/>
          <p:nvPr/>
        </p:nvGrpSpPr>
        <p:grpSpPr>
          <a:xfrm>
            <a:off x="291399" y="1196124"/>
            <a:ext cx="11735169" cy="5467866"/>
            <a:chOff x="472011" y="1508786"/>
            <a:chExt cx="3799787" cy="4865561"/>
          </a:xfrm>
        </p:grpSpPr>
        <p:sp>
          <p:nvSpPr>
            <p:cNvPr id="12" name="Rounded Rectangle 10">
              <a:extLst>
                <a:ext uri="{FF2B5EF4-FFF2-40B4-BE49-F238E27FC236}">
                  <a16:creationId xmlns:a16="http://schemas.microsoft.com/office/drawing/2014/main" id="{9F7BC1C0-6EFC-A6E8-1F56-FEA7176BF992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 dirty="0"/>
            </a:p>
          </p:txBody>
        </p:sp>
        <p:sp>
          <p:nvSpPr>
            <p:cNvPr id="13" name="Rounded Rectangle 16">
              <a:extLst>
                <a:ext uri="{FF2B5EF4-FFF2-40B4-BE49-F238E27FC236}">
                  <a16:creationId xmlns:a16="http://schemas.microsoft.com/office/drawing/2014/main" id="{06807D23-AE56-66BB-9BDA-0E306ADF4C5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>
                <a:solidFill>
                  <a:schemeClr val="bg1"/>
                </a:solidFill>
              </a:endParaRPr>
            </a:p>
          </p:txBody>
        </p:sp>
        <p:sp>
          <p:nvSpPr>
            <p:cNvPr id="14" name="Half Frame 13">
              <a:extLst>
                <a:ext uri="{FF2B5EF4-FFF2-40B4-BE49-F238E27FC236}">
                  <a16:creationId xmlns:a16="http://schemas.microsoft.com/office/drawing/2014/main" id="{DCD35136-B2B8-AD3A-DB76-4CF367BB8B5B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CBE67804-69BA-1991-5DFF-08222B5D5DC2}"/>
              </a:ext>
            </a:extLst>
          </p:cNvPr>
          <p:cNvSpPr txBox="1">
            <a:spLocks/>
          </p:cNvSpPr>
          <p:nvPr/>
        </p:nvSpPr>
        <p:spPr>
          <a:xfrm>
            <a:off x="818190" y="1391673"/>
            <a:ext cx="11370635" cy="5007635"/>
          </a:xfrm>
          <a:prstGeom prst="rect">
            <a:avLst/>
          </a:prstGeom>
        </p:spPr>
        <p:txBody>
          <a:bodyPr vert="horz" lIns="107972" tIns="35991" rIns="107972" bIns="35991" rtlCol="0">
            <a:no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880" indent="-457200" latinLnBrk="0">
              <a:lnSpc>
                <a:spcPct val="95000"/>
              </a:lnSpc>
              <a:buClr>
                <a:schemeClr val="bg2"/>
              </a:buClr>
            </a:pP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High quality code </a:t>
            </a:r>
            <a:r>
              <a:rPr lang="en-US" sz="2800" dirty="0">
                <a:solidFill>
                  <a:schemeClr val="bg2"/>
                </a:solidFill>
              </a:rPr>
              <a:t>–</a:t>
            </a:r>
            <a:r>
              <a:rPr lang="en-US" sz="2800" b="1" dirty="0">
                <a:solidFill>
                  <a:schemeClr val="bg2"/>
                </a:solidFill>
              </a:rPr>
              <a:t>correct</a:t>
            </a:r>
            <a:r>
              <a:rPr lang="en-US" sz="2800" dirty="0">
                <a:solidFill>
                  <a:schemeClr val="bg2"/>
                </a:solidFill>
              </a:rPr>
              <a:t>,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en-US" sz="2800" b="1" dirty="0">
                <a:solidFill>
                  <a:schemeClr val="bg2"/>
                </a:solidFill>
              </a:rPr>
              <a:t>readable</a:t>
            </a:r>
            <a:r>
              <a:rPr lang="en-US" sz="2800" dirty="0">
                <a:solidFill>
                  <a:schemeClr val="bg2"/>
                </a:solidFill>
              </a:rPr>
              <a:t> and </a:t>
            </a:r>
            <a:r>
              <a:rPr lang="en-US" sz="2800" b="1" dirty="0">
                <a:solidFill>
                  <a:schemeClr val="bg2"/>
                </a:solidFill>
              </a:rPr>
              <a:t>maintainable</a:t>
            </a:r>
          </a:p>
          <a:p>
            <a:pPr latinLnBrk="0">
              <a:lnSpc>
                <a:spcPct val="95000"/>
              </a:lnSpc>
              <a:buClr>
                <a:schemeClr val="bg2"/>
              </a:buClr>
            </a:pPr>
            <a:r>
              <a:rPr lang="en-US" sz="2800" dirty="0">
                <a:solidFill>
                  <a:schemeClr val="bg2"/>
                </a:solidFill>
              </a:rPr>
              <a:t>Meaningful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names</a:t>
            </a:r>
            <a:r>
              <a:rPr lang="en-US" sz="2800" dirty="0">
                <a:solidFill>
                  <a:schemeClr val="bg2"/>
                </a:solidFill>
              </a:rPr>
              <a:t> (according to the context),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single purpose</a:t>
            </a:r>
            <a:endParaRPr lang="bg-BG" sz="28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latinLnBrk="0">
              <a:lnSpc>
                <a:spcPct val="95000"/>
              </a:lnSpc>
              <a:buClr>
                <a:schemeClr val="bg2"/>
              </a:buClr>
            </a:pP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Formatting</a:t>
            </a:r>
            <a:r>
              <a:rPr lang="en-US" sz="2800" dirty="0">
                <a:solidFill>
                  <a:schemeClr val="bg2"/>
                </a:solidFill>
              </a:rPr>
              <a:t> –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en-US" sz="2800" dirty="0">
                <a:solidFill>
                  <a:schemeClr val="bg2"/>
                </a:solidFill>
              </a:rPr>
              <a:t>blocks, types, method parameters</a:t>
            </a:r>
            <a:r>
              <a:rPr lang="bg-BG" sz="2800" dirty="0">
                <a:solidFill>
                  <a:schemeClr val="bg2"/>
                </a:solidFill>
              </a:rPr>
              <a:t>, </a:t>
            </a:r>
            <a:r>
              <a:rPr lang="en-US" sz="2800" dirty="0">
                <a:solidFill>
                  <a:schemeClr val="bg2"/>
                </a:solidFill>
              </a:rPr>
              <a:t>separating logically </a:t>
            </a:r>
            <a:br>
              <a:rPr lang="bg-BG" sz="2800" dirty="0">
                <a:solidFill>
                  <a:schemeClr val="bg2"/>
                </a:solidFill>
              </a:rPr>
            </a:br>
            <a:r>
              <a:rPr lang="en-US" sz="2800" dirty="0">
                <a:solidFill>
                  <a:schemeClr val="bg2"/>
                </a:solidFill>
              </a:rPr>
              <a:t>related blocks of code + writing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self-documented code</a:t>
            </a:r>
          </a:p>
          <a:p>
            <a:pPr latinLnBrk="0">
              <a:lnSpc>
                <a:spcPct val="95000"/>
              </a:lnSpc>
              <a:buClr>
                <a:schemeClr val="bg2"/>
              </a:buClr>
            </a:pPr>
            <a:r>
              <a:rPr lang="en-US" sz="2800" dirty="0">
                <a:solidFill>
                  <a:schemeClr val="bg2"/>
                </a:solidFill>
              </a:rPr>
              <a:t>Use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variables</a:t>
            </a:r>
            <a:r>
              <a:rPr lang="en-US" sz="2800" dirty="0">
                <a:solidFill>
                  <a:schemeClr val="bg2"/>
                </a:solidFill>
              </a:rPr>
              <a:t> to show the intent of your code, keep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expressions simple</a:t>
            </a:r>
            <a:r>
              <a:rPr lang="en-US" sz="2800" dirty="0">
                <a:solidFill>
                  <a:schemeClr val="bg2"/>
                </a:solidFill>
              </a:rPr>
              <a:t>, use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constants</a:t>
            </a:r>
            <a:r>
              <a:rPr lang="en-US" sz="2800" dirty="0">
                <a:solidFill>
                  <a:schemeClr val="bg2"/>
                </a:solidFill>
              </a:rPr>
              <a:t> to avoid "magic" values</a:t>
            </a:r>
          </a:p>
          <a:p>
            <a:pPr latinLnBrk="0">
              <a:lnSpc>
                <a:spcPct val="95000"/>
              </a:lnSpc>
              <a:buClr>
                <a:schemeClr val="bg2"/>
              </a:buClr>
            </a:pP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Quality methods </a:t>
            </a:r>
            <a:r>
              <a:rPr lang="en-US" sz="2800" dirty="0">
                <a:solidFill>
                  <a:schemeClr val="bg2"/>
                </a:solidFill>
              </a:rPr>
              <a:t>– no single solution, choose the most appropriate </a:t>
            </a:r>
            <a:br>
              <a:rPr lang="en-US" sz="2800" dirty="0">
                <a:solidFill>
                  <a:schemeClr val="bg2"/>
                </a:solidFill>
              </a:rPr>
            </a:br>
            <a:r>
              <a:rPr lang="en-US" sz="2800" dirty="0">
                <a:solidFill>
                  <a:schemeClr val="bg2"/>
                </a:solidFill>
              </a:rPr>
              <a:t>solution, try to be flexible </a:t>
            </a:r>
          </a:p>
          <a:p>
            <a:pPr latinLnBrk="0">
              <a:lnSpc>
                <a:spcPct val="95000"/>
              </a:lnSpc>
              <a:buClr>
                <a:schemeClr val="bg2"/>
              </a:buClr>
            </a:pP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Quality classes </a:t>
            </a:r>
            <a:r>
              <a:rPr lang="en-US" sz="2800" dirty="0">
                <a:solidFill>
                  <a:schemeClr val="bg2"/>
                </a:solidFill>
              </a:rPr>
              <a:t>– use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OOP principles</a:t>
            </a:r>
            <a:r>
              <a:rPr lang="en-US" sz="2800" dirty="0">
                <a:solidFill>
                  <a:schemeClr val="bg2"/>
                </a:solidFill>
              </a:rPr>
              <a:t>,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cs typeface="Consolas" panose="020B0609020204030204" pitchFamily="49" charset="0"/>
              </a:rPr>
              <a:t>strong cohesion</a:t>
            </a:r>
            <a:r>
              <a:rPr lang="en-US" sz="2800" dirty="0">
                <a:solidFill>
                  <a:schemeClr val="bg2"/>
                </a:solidFill>
              </a:rPr>
              <a:t>,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cs typeface="Consolas" panose="020B0609020204030204" pitchFamily="49" charset="0"/>
              </a:rPr>
              <a:t>loose coupling</a:t>
            </a:r>
          </a:p>
          <a:p>
            <a:pPr latinLnBrk="0">
              <a:lnSpc>
                <a:spcPct val="95000"/>
              </a:lnSpc>
              <a:buClr>
                <a:schemeClr val="bg2"/>
              </a:buClr>
            </a:pP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Refactoring </a:t>
            </a:r>
            <a:r>
              <a:rPr lang="en-US" sz="2800" dirty="0">
                <a:solidFill>
                  <a:schemeClr val="bg2"/>
                </a:solidFill>
              </a:rPr>
              <a:t>is making bad code good by not changing its behavior</a:t>
            </a:r>
          </a:p>
          <a:p>
            <a:pPr>
              <a:lnSpc>
                <a:spcPct val="100000"/>
              </a:lnSpc>
            </a:pPr>
            <a:endParaRPr lang="en-US" sz="1800" dirty="0"/>
          </a:p>
          <a:p>
            <a:pPr>
              <a:lnSpc>
                <a:spcPct val="100000"/>
              </a:lnSpc>
            </a:pPr>
            <a:endParaRPr lang="en-US" sz="2000" dirty="0"/>
          </a:p>
          <a:p>
            <a:pPr>
              <a:lnSpc>
                <a:spcPct val="100000"/>
              </a:lnSpc>
            </a:pPr>
            <a:endParaRPr lang="en-US" sz="2000" dirty="0"/>
          </a:p>
          <a:p>
            <a:pPr>
              <a:lnSpc>
                <a:spcPct val="100000"/>
              </a:lnSpc>
            </a:pPr>
            <a:endParaRPr lang="en-US" sz="2400" dirty="0"/>
          </a:p>
          <a:p>
            <a:pPr>
              <a:lnSpc>
                <a:spcPct val="100000"/>
              </a:lnSpc>
            </a:pPr>
            <a:endParaRPr lang="en-US" sz="28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buClr>
                <a:schemeClr val="tx1"/>
              </a:buClr>
              <a:buNone/>
            </a:pPr>
            <a:endParaRPr lang="en-US" sz="3200" b="1" dirty="0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bg-BG" sz="3200" dirty="0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sz="3200" dirty="0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sz="3000" b="1" noProof="1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lvl="1" latinLnBrk="0">
              <a:spcBef>
                <a:spcPts val="900"/>
              </a:spcBef>
              <a:buClr>
                <a:schemeClr val="bg2"/>
              </a:buClr>
            </a:pPr>
            <a:endParaRPr lang="en-US" sz="2600" noProof="1">
              <a:solidFill>
                <a:schemeClr val="bg2"/>
              </a:solidFill>
            </a:endParaRPr>
          </a:p>
          <a:p>
            <a:pPr lvl="1" latinLnBrk="0">
              <a:spcBef>
                <a:spcPts val="900"/>
              </a:spcBef>
              <a:buClr>
                <a:schemeClr val="bg2"/>
              </a:buClr>
            </a:pPr>
            <a:endParaRPr lang="en-US" sz="3400" noProof="1">
              <a:solidFill>
                <a:schemeClr val="bg2"/>
              </a:solidFill>
            </a:endParaRPr>
          </a:p>
          <a:p>
            <a:pPr latinLnBrk="0">
              <a:spcBef>
                <a:spcPts val="900"/>
              </a:spcBef>
              <a:buClr>
                <a:schemeClr val="bg2"/>
              </a:buClr>
            </a:pPr>
            <a:endParaRPr lang="en-US" sz="3600" noProof="1">
              <a:solidFill>
                <a:schemeClr val="bg2"/>
              </a:solidFill>
            </a:endParaRPr>
          </a:p>
          <a:p>
            <a:pPr latinLnBrk="0">
              <a:spcBef>
                <a:spcPts val="900"/>
              </a:spcBef>
              <a:buClr>
                <a:schemeClr val="bg2"/>
              </a:buClr>
            </a:pPr>
            <a:endParaRPr lang="en-US" sz="3600" noProof="1">
              <a:solidFill>
                <a:schemeClr val="bg2"/>
              </a:solidFill>
            </a:endParaRPr>
          </a:p>
          <a:p>
            <a:pPr latinLnBrk="0">
              <a:spcBef>
                <a:spcPts val="900"/>
              </a:spcBef>
              <a:buClr>
                <a:schemeClr val="bg2"/>
              </a:buClr>
            </a:pPr>
            <a:endParaRPr lang="en-US" sz="3400" noProof="1">
              <a:solidFill>
                <a:schemeClr val="bg2"/>
              </a:solidFill>
            </a:endParaRPr>
          </a:p>
          <a:p>
            <a:pPr latinLnBrk="0">
              <a:spcBef>
                <a:spcPts val="900"/>
              </a:spcBef>
              <a:buClr>
                <a:schemeClr val="bg2"/>
              </a:buClr>
            </a:pPr>
            <a:endParaRPr lang="en-US" sz="3199" dirty="0">
              <a:solidFill>
                <a:schemeClr val="bg2"/>
              </a:solidFill>
            </a:endParaRPr>
          </a:p>
          <a:p>
            <a:pPr marL="834836" lvl="1" indent="-457063" latinLnBrk="0">
              <a:spcBef>
                <a:spcPts val="900"/>
              </a:spcBef>
              <a:buClr>
                <a:schemeClr val="bg2"/>
              </a:buClr>
            </a:pPr>
            <a:endParaRPr lang="en-US" sz="2999" dirty="0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  <a:buClr>
                <a:schemeClr val="bg2"/>
              </a:buClr>
            </a:pPr>
            <a:endParaRPr lang="en-US" sz="2999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34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126C306-6298-4181-BB17-F2C98BF70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50703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2" y="1269564"/>
            <a:ext cx="11815018" cy="5454469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900"/>
              </a:spcBef>
              <a:spcAft>
                <a:spcPts val="900"/>
              </a:spcAft>
            </a:pPr>
            <a:r>
              <a:rPr lang="en-US" dirty="0"/>
              <a:t>This course (slides, examples, code, demos, exercises, tutorials, homework, projects, documents, videos and other assets) is </a:t>
            </a:r>
            <a:r>
              <a:rPr lang="en-US" b="1" dirty="0"/>
              <a:t>copyrighted content</a:t>
            </a:r>
            <a:r>
              <a:rPr lang="bg-BG" dirty="0"/>
              <a:t>, </a:t>
            </a:r>
            <a:r>
              <a:rPr lang="en-US" dirty="0"/>
              <a:t>created by SoftUni</a:t>
            </a:r>
          </a:p>
          <a:p>
            <a:pPr>
              <a:lnSpc>
                <a:spcPct val="120000"/>
              </a:lnSpc>
              <a:spcBef>
                <a:spcPts val="900"/>
              </a:spcBef>
              <a:spcAft>
                <a:spcPts val="900"/>
              </a:spcAft>
            </a:pPr>
            <a:r>
              <a:rPr lang="en-US" dirty="0"/>
              <a:t>Unauthorized copy, reproduction or use is illegal</a:t>
            </a:r>
          </a:p>
          <a:p>
            <a:pPr>
              <a:lnSpc>
                <a:spcPct val="120000"/>
              </a:lnSpc>
              <a:spcBef>
                <a:spcPts val="900"/>
              </a:spcBef>
              <a:spcAft>
                <a:spcPts val="900"/>
              </a:spcAft>
            </a:pPr>
            <a:r>
              <a:rPr lang="en-US" dirty="0"/>
              <a:t>© SoftUni – </a:t>
            </a:r>
            <a:r>
              <a:rPr lang="en-US" dirty="0">
                <a:hlinkClick r:id="rId3"/>
              </a:rPr>
              <a:t>https://softuni.org</a:t>
            </a:r>
            <a:endParaRPr lang="en-US" dirty="0"/>
          </a:p>
          <a:p>
            <a:pPr>
              <a:lnSpc>
                <a:spcPct val="120000"/>
              </a:lnSpc>
              <a:spcBef>
                <a:spcPts val="900"/>
              </a:spcBef>
              <a:spcAft>
                <a:spcPts val="900"/>
              </a:spcAft>
            </a:pPr>
            <a:r>
              <a:rPr lang="en-US" dirty="0"/>
              <a:t>© Software University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78788" y="3042171"/>
            <a:ext cx="1930474" cy="2043013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bg-BG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C39C851B-9413-5DF7-FD91-5B690C9C27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0674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808B123B-19FA-59E1-A8B6-08E787B54E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77</a:t>
            </a:fld>
            <a:endParaRPr lang="en-US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2876" y="100750"/>
            <a:ext cx="11896724" cy="882654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 err="1"/>
              <a:t>SoftUni</a:t>
            </a:r>
            <a:r>
              <a:rPr lang="en-US" dirty="0"/>
              <a:t>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0" y="1039813"/>
            <a:ext cx="9434513" cy="56388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3199" dirty="0">
                <a:hlinkClick r:id="rId3"/>
              </a:rPr>
              <a:t>Software University – High</a:t>
            </a:r>
            <a:r>
              <a:rPr lang="en-US" sz="3199" dirty="0"/>
              <a:t>-Quality Education, Profession and Job for Software Developers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2899" noProof="1">
                <a:hlinkClick r:id="rId4"/>
              </a:rPr>
              <a:t>softuni.bg</a:t>
            </a:r>
            <a:r>
              <a:rPr lang="en-US" sz="2899" noProof="1"/>
              <a:t> 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3199" dirty="0"/>
              <a:t>Software University Foundation</a:t>
            </a:r>
            <a:endParaRPr lang="bg-BG" sz="3199" dirty="0"/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2999" noProof="1">
                <a:hlinkClick r:id="rId5"/>
              </a:rPr>
              <a:t>https://softuni.foundation</a:t>
            </a:r>
            <a:endParaRPr lang="en-US" sz="2999" noProof="1"/>
          </a:p>
          <a:p>
            <a:pPr marL="304656" lvl="1" indent="-304656">
              <a:lnSpc>
                <a:spcPct val="100000"/>
              </a:lnSpc>
              <a:buClr>
                <a:schemeClr val="tx1"/>
              </a:buClr>
              <a:buSzPct val="100000"/>
              <a:tabLst>
                <a:tab pos="282490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buClr>
                <a:schemeClr val="tx1"/>
              </a:buClr>
              <a:tabLst>
                <a:tab pos="282490" algn="l"/>
              </a:tabLst>
            </a:pPr>
            <a:r>
              <a:rPr lang="en-US" sz="2899" noProof="1">
                <a:hlinkClick r:id="rId6"/>
              </a:rPr>
              <a:t>facebook.com/SoftwareUniversity</a:t>
            </a:r>
            <a:endParaRPr lang="en-US" sz="2899" noProof="1"/>
          </a:p>
          <a:p>
            <a:pPr marL="304656" lvl="1" indent="-304656">
              <a:lnSpc>
                <a:spcPct val="100000"/>
              </a:lnSpc>
              <a:buClr>
                <a:schemeClr val="tx1"/>
              </a:buClr>
              <a:buSzPct val="100000"/>
              <a:tabLst>
                <a:tab pos="282490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311" lvl="2" indent="-304656">
              <a:lnSpc>
                <a:spcPct val="100000"/>
              </a:lnSpc>
              <a:buClr>
                <a:schemeClr val="tx1"/>
              </a:buClr>
              <a:buSzPct val="100000"/>
              <a:tabLst>
                <a:tab pos="282490" algn="l"/>
              </a:tabLst>
            </a:pP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14" name="Picture 13">
            <a:hlinkClick r:id="rId4"/>
            <a:extLst>
              <a:ext uri="{FF2B5EF4-FFF2-40B4-BE49-F238E27FC236}">
                <a16:creationId xmlns:a16="http://schemas.microsoft.com/office/drawing/2014/main" id="{C06608F9-3D87-AED0-AAE3-106D2827FB9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764" y="2850352"/>
            <a:ext cx="2746278" cy="3656648"/>
          </a:xfrm>
          <a:prstGeom prst="rect">
            <a:avLst/>
          </a:prstGeom>
        </p:spPr>
      </p:pic>
      <p:pic>
        <p:nvPicPr>
          <p:cNvPr id="16" name="Picture 15">
            <a:hlinkClick r:id="rId3" tooltip="Software University Foundation"/>
            <a:extLst>
              <a:ext uri="{FF2B5EF4-FFF2-40B4-BE49-F238E27FC236}">
                <a16:creationId xmlns:a16="http://schemas.microsoft.com/office/drawing/2014/main" id="{C73B8DCA-DBF2-89DF-1BAA-B1E08AC75F0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8377" y="2567352"/>
            <a:ext cx="2269279" cy="566000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pic>
        <p:nvPicPr>
          <p:cNvPr id="18" name="Picture 4" descr="http://www.facebook.com/SoftwareUniversity" title="Software University @ Facebook">
            <a:hlinkClick r:id="rId10" tooltip="Software University @ Facebook"/>
            <a:extLst>
              <a:ext uri="{FF2B5EF4-FFF2-40B4-BE49-F238E27FC236}">
                <a16:creationId xmlns:a16="http://schemas.microsoft.com/office/drawing/2014/main" id="{BC28FAD1-6A18-EECB-30B2-DB30389C19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110211" y="3737871"/>
            <a:ext cx="1003693" cy="101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http://forum.softuni.bg" title="Software University - Forum">
            <a:hlinkClick r:id="rId7" tooltip="Software University Discussion Forum"/>
            <a:extLst>
              <a:ext uri="{FF2B5EF4-FFF2-40B4-BE49-F238E27FC236}">
                <a16:creationId xmlns:a16="http://schemas.microsoft.com/office/drawing/2014/main" id="{415CC8B6-A4B5-3482-21C8-B13DD829DC3A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63374" y="5062915"/>
            <a:ext cx="969903" cy="96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67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Correct behavior</a:t>
            </a:r>
          </a:p>
          <a:p>
            <a:pPr lvl="1">
              <a:lnSpc>
                <a:spcPct val="90000"/>
              </a:lnSpc>
              <a:buClr>
                <a:schemeClr val="tx1"/>
              </a:buClr>
            </a:pPr>
            <a:r>
              <a:rPr lang="en-US" sz="3000" dirty="0"/>
              <a:t>Conforming to the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requirements</a:t>
            </a:r>
          </a:p>
          <a:p>
            <a:pPr lvl="1">
              <a:lnSpc>
                <a:spcPct val="90000"/>
              </a:lnSpc>
              <a:buClr>
                <a:schemeClr val="tx1"/>
              </a:buClr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Stable</a:t>
            </a:r>
            <a:r>
              <a:rPr lang="en-US" sz="3000" dirty="0"/>
              <a:t>, no hangs, no crashes</a:t>
            </a:r>
          </a:p>
          <a:p>
            <a:pPr lvl="1">
              <a:lnSpc>
                <a:spcPct val="90000"/>
              </a:lnSpc>
              <a:buClr>
                <a:schemeClr val="tx1"/>
              </a:buClr>
            </a:pP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Bug free</a:t>
            </a:r>
            <a:r>
              <a:rPr lang="en-US" sz="3000" b="1" dirty="0"/>
              <a:t> </a:t>
            </a:r>
            <a:r>
              <a:rPr lang="en-US" sz="3000" dirty="0"/>
              <a:t>– works as expected</a:t>
            </a:r>
          </a:p>
          <a:p>
            <a:pPr lvl="1">
              <a:lnSpc>
                <a:spcPct val="90000"/>
              </a:lnSpc>
              <a:buClr>
                <a:schemeClr val="tx1"/>
              </a:buClr>
            </a:pPr>
            <a:r>
              <a:rPr lang="en-US" sz="3000" b="1" dirty="0"/>
              <a:t>Correct 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</a:rPr>
              <a:t>response</a:t>
            </a:r>
            <a:r>
              <a:rPr lang="en-US" sz="3000" b="1" dirty="0"/>
              <a:t> </a:t>
            </a:r>
            <a:r>
              <a:rPr lang="en-US" sz="3000" dirty="0"/>
              <a:t>to incorrect usage</a:t>
            </a:r>
          </a:p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Readable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– easy to read</a:t>
            </a:r>
            <a:endParaRPr lang="en-US" sz="32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Understandable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– self-documenting</a:t>
            </a:r>
            <a:endParaRPr lang="en-US" sz="32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Maintainable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/>
              <a:t>– easy to modify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Characteristics of High-Quality Code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AD628501-DF4F-2AEA-C15C-F03D237B5A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ADF1B41-652B-4A9E-809D-9B1D6585D1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6500" y="1340768"/>
            <a:ext cx="4991697" cy="535518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8000" tIns="91440" rIns="108000" bIns="91440" rtlCol="0">
            <a:spAutoFit/>
          </a:bodyPr>
          <a:lstStyle>
            <a:lvl1pPr marL="361950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4975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2650" indent="-361950" algn="l" defTabSz="1218438" rtl="0" ea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static void Main()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int value = 10;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int </a:t>
            </a:r>
            <a:r>
              <a:rPr lang="en-US" sz="1800" b="1" noProof="1">
                <a:latin typeface="Consolas" panose="020B0609020204030204" pitchFamily="49" charset="0"/>
              </a:rPr>
              <a:t>row</a:t>
            </a:r>
            <a:r>
              <a:rPr lang="en-US" sz="1800" b="1" dirty="0">
                <a:latin typeface="Consolas" panose="020B0609020204030204" pitchFamily="49" charset="0"/>
              </a:rPr>
              <a:t> = 5;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int column = 0;  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endParaRPr lang="en-US" sz="1800" b="1" dirty="0">
              <a:latin typeface="Consolas" panose="020B0609020204030204" pitchFamily="49" charset="0"/>
            </a:endParaRP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switch (value)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{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case 10: 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    column = 5; 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    </a:t>
            </a:r>
            <a:r>
              <a:rPr lang="en-US" sz="1800" b="1" noProof="1">
                <a:latin typeface="Consolas" panose="020B0609020204030204" pitchFamily="49" charset="0"/>
              </a:rPr>
              <a:t>Console.WriteLine</a:t>
            </a:r>
            <a:r>
              <a:rPr lang="en-US" sz="1800" b="1" dirty="0">
                <a:latin typeface="Consolas" panose="020B0609020204030204" pitchFamily="49" charset="0"/>
              </a:rPr>
              <a:t>(column); 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    break;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case 9: 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    </a:t>
            </a:r>
            <a:r>
              <a:rPr lang="en-US" sz="1800" b="1" noProof="1">
                <a:latin typeface="Consolas" panose="020B0609020204030204" pitchFamily="49" charset="0"/>
              </a:rPr>
              <a:t>row</a:t>
            </a:r>
            <a:r>
              <a:rPr lang="en-US" sz="1800" b="1" dirty="0">
                <a:latin typeface="Consolas" panose="020B0609020204030204" pitchFamily="49" charset="0"/>
              </a:rPr>
              <a:t> = 0; 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    break;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case 8: 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    </a:t>
            </a:r>
            <a:r>
              <a:rPr lang="en-US" sz="1800" b="1" noProof="1">
                <a:latin typeface="Consolas" panose="020B0609020204030204" pitchFamily="49" charset="0"/>
              </a:rPr>
              <a:t>Console.WriteLine</a:t>
            </a:r>
            <a:r>
              <a:rPr lang="en-US" sz="1800" b="1" dirty="0">
                <a:latin typeface="Consolas" panose="020B0609020204030204" pitchFamily="49" charset="0"/>
              </a:rPr>
              <a:t>("8 ");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      break; …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</a:t>
            </a:r>
            <a:r>
              <a:rPr lang="en-US" sz="1800" b="1" noProof="1">
                <a:latin typeface="Consolas" panose="020B0609020204030204" pitchFamily="49" charset="0"/>
              </a:rPr>
              <a:t>Console.WriteLine</a:t>
            </a:r>
            <a:r>
              <a:rPr lang="en-US" sz="1800" b="1" dirty="0">
                <a:latin typeface="Consolas" panose="020B0609020204030204" pitchFamily="49" charset="0"/>
              </a:rPr>
              <a:t>("loop!");</a:t>
            </a:r>
          </a:p>
          <a:p>
            <a:pPr marL="0" indent="0">
              <a:lnSpc>
                <a:spcPct val="8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sz="1800" b="1" dirty="0">
                <a:latin typeface="Consolas" panose="020B0609020204030204" pitchFamily="49" charset="0"/>
              </a:rPr>
              <a:t>}</a:t>
            </a:r>
            <a:endParaRPr lang="en-US" sz="1800" b="1" noProof="1">
              <a:highlight>
                <a:srgbClr val="FFFF00"/>
              </a:highligh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DAA59F28-E579-AC9C-3FAE-9A3392F00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5940" y="5790481"/>
            <a:ext cx="5364891" cy="956422"/>
          </a:xfrm>
          <a:prstGeom prst="wedgeRoundRectCallout">
            <a:avLst>
              <a:gd name="adj1" fmla="val 53420"/>
              <a:gd name="adj2" fmla="val -867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26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Here is what the previous code should look like if we </a:t>
            </a:r>
            <a:r>
              <a:rPr lang="en-US" sz="24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format</a:t>
            </a:r>
            <a:r>
              <a:rPr lang="en-US" sz="2400" b="1" noProof="1">
                <a:solidFill>
                  <a:schemeClr val="bg2"/>
                </a:solidFill>
                <a:cs typeface="Consolas" pitchFamily="49" charset="0"/>
              </a:rPr>
              <a:t> it </a:t>
            </a:r>
            <a:r>
              <a:rPr lang="en-US" sz="2400" b="1" noProof="1">
                <a:solidFill>
                  <a:schemeClr val="bg1">
                    <a:lumMod val="60000"/>
                    <a:lumOff val="40000"/>
                  </a:schemeClr>
                </a:solidFill>
                <a:cs typeface="Consolas" pitchFamily="49" charset="0"/>
              </a:rPr>
              <a:t>correctly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634F1B-B96D-03E4-EF0C-0C5F7D4FF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9960" y="1149373"/>
            <a:ext cx="575096" cy="56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588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487F43-8EE0-4A56-BD19-25B974129A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DA27C-055D-998C-6382-29645A7103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380" y="1188068"/>
            <a:ext cx="11354623" cy="5561125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</a:pPr>
            <a:r>
              <a:rPr lang="en-US" sz="3200" dirty="0"/>
              <a:t>Good </a:t>
            </a:r>
            <a:r>
              <a:rPr lang="en-US" sz="3200" b="1" dirty="0">
                <a:solidFill>
                  <a:schemeClr val="bg1"/>
                </a:solidFill>
              </a:rPr>
              <a:t>identifiers names </a:t>
            </a:r>
            <a:r>
              <a:rPr lang="en-US" sz="3200" dirty="0"/>
              <a:t>(for variables, constants, methods, etc.)</a:t>
            </a:r>
          </a:p>
          <a:p>
            <a:pPr>
              <a:buClr>
                <a:schemeClr val="tx1"/>
              </a:buClr>
            </a:pPr>
            <a:r>
              <a:rPr lang="en-US" sz="3200" dirty="0"/>
              <a:t>High-quality classes, interfaces and class hierarchies</a:t>
            </a:r>
          </a:p>
          <a:p>
            <a:pPr lvl="1">
              <a:buClr>
                <a:schemeClr val="tx1"/>
              </a:buClr>
            </a:pPr>
            <a:r>
              <a:rPr lang="en-US" sz="3000" dirty="0"/>
              <a:t>Good </a:t>
            </a:r>
            <a:r>
              <a:rPr lang="en-US" sz="3000" b="1" dirty="0">
                <a:solidFill>
                  <a:schemeClr val="bg1"/>
                </a:solidFill>
              </a:rPr>
              <a:t>abstraction, encapsulation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inheritance</a:t>
            </a:r>
            <a:r>
              <a:rPr lang="en-US" sz="3000" dirty="0"/>
              <a:t> and </a:t>
            </a:r>
            <a:r>
              <a:rPr lang="en-US" sz="3000" b="1" dirty="0">
                <a:solidFill>
                  <a:schemeClr val="bg1"/>
                </a:solidFill>
              </a:rPr>
              <a:t>polymorphism</a:t>
            </a:r>
            <a:r>
              <a:rPr lang="en-US" sz="3000" dirty="0"/>
              <a:t>;</a:t>
            </a:r>
            <a:r>
              <a:rPr lang="en-US" sz="3000" b="1" dirty="0">
                <a:solidFill>
                  <a:schemeClr val="bg1"/>
                </a:solidFill>
              </a:rPr>
              <a:t> simplicity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reusability</a:t>
            </a:r>
            <a:r>
              <a:rPr lang="en-US" sz="3000" dirty="0"/>
              <a:t>, minimal </a:t>
            </a:r>
            <a:r>
              <a:rPr lang="en-US" sz="3000" b="1" dirty="0">
                <a:solidFill>
                  <a:schemeClr val="bg1"/>
                </a:solidFill>
              </a:rPr>
              <a:t>complexity</a:t>
            </a:r>
          </a:p>
          <a:p>
            <a:pPr>
              <a:buClr>
                <a:schemeClr val="tx1"/>
              </a:buClr>
            </a:pPr>
            <a:r>
              <a:rPr lang="en-US" sz="3200" dirty="0"/>
              <a:t>High-quality methods</a:t>
            </a:r>
          </a:p>
          <a:p>
            <a:pPr lvl="1">
              <a:buClr>
                <a:schemeClr val="tx1"/>
              </a:buClr>
            </a:pPr>
            <a:r>
              <a:rPr lang="en-US" sz="3000" dirty="0"/>
              <a:t>Reduced </a:t>
            </a:r>
            <a:r>
              <a:rPr lang="en-US" sz="3000" b="1" dirty="0">
                <a:solidFill>
                  <a:schemeClr val="bg1"/>
                </a:solidFill>
              </a:rPr>
              <a:t>complexity</a:t>
            </a:r>
            <a:r>
              <a:rPr lang="en-US" sz="3000" dirty="0"/>
              <a:t>, improved </a:t>
            </a:r>
            <a:r>
              <a:rPr lang="en-US" sz="3000" b="1" dirty="0">
                <a:solidFill>
                  <a:schemeClr val="bg1"/>
                </a:solidFill>
              </a:rPr>
              <a:t>readability, </a:t>
            </a:r>
            <a:br>
              <a:rPr lang="en-US" sz="3000" b="1" dirty="0">
                <a:solidFill>
                  <a:schemeClr val="bg1"/>
                </a:solidFill>
              </a:rPr>
            </a:br>
            <a:r>
              <a:rPr lang="en-US" sz="3000" dirty="0"/>
              <a:t>strong </a:t>
            </a:r>
            <a:r>
              <a:rPr lang="en-US" sz="3000" b="1" dirty="0">
                <a:solidFill>
                  <a:schemeClr val="bg1"/>
                </a:solidFill>
              </a:rPr>
              <a:t>cohesion</a:t>
            </a:r>
            <a:r>
              <a:rPr lang="en-US" sz="3000" dirty="0"/>
              <a:t>, loose </a:t>
            </a:r>
            <a:r>
              <a:rPr lang="en-US" sz="3000" b="1" dirty="0">
                <a:solidFill>
                  <a:schemeClr val="bg1"/>
                </a:solidFill>
              </a:rPr>
              <a:t>coupling</a:t>
            </a:r>
          </a:p>
          <a:p>
            <a:pPr>
              <a:buClr>
                <a:schemeClr val="tx1"/>
              </a:buClr>
            </a:pPr>
            <a:r>
              <a:rPr lang="en-US" sz="3200" dirty="0"/>
              <a:t>Variables, data, expressions and constants</a:t>
            </a:r>
          </a:p>
          <a:p>
            <a:pPr lvl="1">
              <a:buClr>
                <a:schemeClr val="tx1"/>
              </a:buClr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Minimal</a:t>
            </a:r>
            <a:r>
              <a:rPr lang="en-US" sz="3000" dirty="0"/>
              <a:t> variable </a:t>
            </a:r>
            <a:r>
              <a:rPr lang="en-US" sz="3000" b="1" dirty="0">
                <a:solidFill>
                  <a:schemeClr val="bg1"/>
                </a:solidFill>
              </a:rPr>
              <a:t>scope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span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live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time</a:t>
            </a:r>
            <a:r>
              <a:rPr lang="en-US" sz="3000" dirty="0"/>
              <a:t>, simple </a:t>
            </a:r>
            <a:r>
              <a:rPr lang="en-US" sz="3000" b="1" dirty="0">
                <a:solidFill>
                  <a:schemeClr val="bg1"/>
                </a:solidFill>
              </a:rPr>
              <a:t>expressions, </a:t>
            </a:r>
            <a:r>
              <a:rPr lang="en-US" sz="3000" dirty="0"/>
              <a:t>correctly used </a:t>
            </a:r>
            <a:r>
              <a:rPr lang="en-US" sz="3000" b="1" dirty="0">
                <a:solidFill>
                  <a:schemeClr val="bg1"/>
                </a:solidFill>
              </a:rPr>
              <a:t>constants, </a:t>
            </a:r>
            <a:r>
              <a:rPr lang="en-US" sz="3000" dirty="0"/>
              <a:t>correctly </a:t>
            </a:r>
            <a:r>
              <a:rPr lang="en-US" sz="3000" b="1" dirty="0">
                <a:solidFill>
                  <a:schemeClr val="bg1"/>
                </a:solidFill>
              </a:rPr>
              <a:t>organized</a:t>
            </a:r>
            <a:r>
              <a:rPr lang="en-US" sz="3000" dirty="0"/>
              <a:t>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endParaRPr lang="en-US" sz="2800" b="1" dirty="0">
              <a:solidFill>
                <a:schemeClr val="bg1"/>
              </a:solidFill>
            </a:endParaRP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endParaRPr lang="en-US" sz="2800" b="1" dirty="0">
              <a:solidFill>
                <a:schemeClr val="bg1"/>
              </a:solidFill>
            </a:endParaRP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endParaRPr lang="en-US" sz="2800" b="1" dirty="0">
              <a:solidFill>
                <a:schemeClr val="bg1"/>
              </a:solidFill>
            </a:endParaRP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endParaRPr lang="en-US" sz="2800" b="1" dirty="0">
              <a:solidFill>
                <a:schemeClr val="bg1"/>
              </a:solidFill>
            </a:endParaRP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endParaRPr lang="en-US" sz="3000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b="1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B1029D-5553-8EFC-6F6C-B13CA30BE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Characteristics of High-Quality Code (2)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ED5C37-7DE3-4C5A-966A-6E11D575D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748" y="3429000"/>
            <a:ext cx="2016224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4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32">
      <a:dk1>
        <a:srgbClr val="235057"/>
      </a:dk1>
      <a:lt1>
        <a:srgbClr val="FFA000"/>
      </a:lt1>
      <a:dk2>
        <a:srgbClr val="32737E"/>
      </a:dk2>
      <a:lt2>
        <a:srgbClr val="FFFFFF"/>
      </a:lt2>
      <a:accent1>
        <a:srgbClr val="E28D1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vetlina_temp.potx" id="{C5341F4D-86DA-49F3-8973-065B872F5DBB}" vid="{8005D38C-3217-41DE-B2D0-6D18E4389034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9860</TotalTime>
  <Words>7255</Words>
  <Application>Microsoft Office PowerPoint</Application>
  <PresentationFormat>Custom</PresentationFormat>
  <Paragraphs>1283</Paragraphs>
  <Slides>77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5" baseType="lpstr">
      <vt:lpstr>-apple-system</vt:lpstr>
      <vt:lpstr>inherit</vt:lpstr>
      <vt:lpstr>Arial</vt:lpstr>
      <vt:lpstr>Calibri</vt:lpstr>
      <vt:lpstr>Consolas</vt:lpstr>
      <vt:lpstr>Wingdings</vt:lpstr>
      <vt:lpstr>Wingdings 2</vt:lpstr>
      <vt:lpstr>SoftUni</vt:lpstr>
      <vt:lpstr>High Quality Code and Refactoring</vt:lpstr>
      <vt:lpstr>Table of Contents</vt:lpstr>
      <vt:lpstr>What is High-Quality Code?</vt:lpstr>
      <vt:lpstr>What is High-Quality Programming Code</vt:lpstr>
      <vt:lpstr>What is High-Quality Programming Code (2)</vt:lpstr>
      <vt:lpstr>Why Quality Is Important?</vt:lpstr>
      <vt:lpstr>Why Quality Is Important? (2)</vt:lpstr>
      <vt:lpstr>Key Characteristics of High-Quality Code</vt:lpstr>
      <vt:lpstr>Key Characteristics of High-Quality Code (2)</vt:lpstr>
      <vt:lpstr>Identifier Naming and Code Formatting</vt:lpstr>
      <vt:lpstr>General Naming Guidelines</vt:lpstr>
      <vt:lpstr>Naming Classes and Structures</vt:lpstr>
      <vt:lpstr>Naming Special Classes</vt:lpstr>
      <vt:lpstr>Naming Methods</vt:lpstr>
      <vt:lpstr>Naming Method Parameters and Variables</vt:lpstr>
      <vt:lpstr>Naming Namespaces and Project Folders</vt:lpstr>
      <vt:lpstr>Naming Files and Applications</vt:lpstr>
      <vt:lpstr>Identifier Naming</vt:lpstr>
      <vt:lpstr>Code Formatting</vt:lpstr>
      <vt:lpstr>Code Formatting</vt:lpstr>
      <vt:lpstr>Formatting Types</vt:lpstr>
      <vt:lpstr>Formatting Conditional Statements and Loops</vt:lpstr>
      <vt:lpstr>Formatting Methods</vt:lpstr>
      <vt:lpstr>Formatting Methods (2)</vt:lpstr>
      <vt:lpstr>Code Formatting</vt:lpstr>
      <vt:lpstr>Comments and Code Documentation</vt:lpstr>
      <vt:lpstr>Effective Comments</vt:lpstr>
      <vt:lpstr>Badly Documented Code – Example</vt:lpstr>
      <vt:lpstr>Self-Documenting Code – Example</vt:lpstr>
      <vt:lpstr>Self-Documenting Code – Example (2)</vt:lpstr>
      <vt:lpstr>Organizing Data Correctly</vt:lpstr>
      <vt:lpstr>Variables Scope And Visibility</vt:lpstr>
      <vt:lpstr>Variables Scope And Visibility</vt:lpstr>
      <vt:lpstr>Variable Span and Lifetime</vt:lpstr>
      <vt:lpstr>Variable Span and Lifetime (2)</vt:lpstr>
      <vt:lpstr>Large and Reduced Variable Span and Lifetime </vt:lpstr>
      <vt:lpstr>Never Use Complex Expressions in the Code!</vt:lpstr>
      <vt:lpstr>Use Constants</vt:lpstr>
      <vt:lpstr>Write Straight-Line Code</vt:lpstr>
      <vt:lpstr>Avoid Deep Nesting of Blocks</vt:lpstr>
      <vt:lpstr>Keep Expressions and Statements Simple</vt:lpstr>
      <vt:lpstr>Order the Case by Frequency or Natural Order</vt:lpstr>
      <vt:lpstr>Organizing Data Correctly</vt:lpstr>
      <vt:lpstr>High-Quality Methods</vt:lpstr>
      <vt:lpstr>Why Do We Need Methods?</vt:lpstr>
      <vt:lpstr>Using Methods</vt:lpstr>
      <vt:lpstr>Strong Cohesion</vt:lpstr>
      <vt:lpstr>Strong Cohesion in Methods – Example</vt:lpstr>
      <vt:lpstr>Loose Coupling</vt:lpstr>
      <vt:lpstr>Loose Coupling – Examples</vt:lpstr>
      <vt:lpstr>High-Quality Classes</vt:lpstr>
      <vt:lpstr>High-Quality Classes</vt:lpstr>
      <vt:lpstr>OOP Principles</vt:lpstr>
      <vt:lpstr>Abstraction and Encapsulation – Examples</vt:lpstr>
      <vt:lpstr>Polymorphism and Inheritance – Examples</vt:lpstr>
      <vt:lpstr>High-Quality Methods and Classes</vt:lpstr>
      <vt:lpstr>Refactoring</vt:lpstr>
      <vt:lpstr>What is Code Refactoring?</vt:lpstr>
      <vt:lpstr>When to Refactor?</vt:lpstr>
      <vt:lpstr>Refactoring: Main Principles</vt:lpstr>
      <vt:lpstr>Refactoring: The Typical Process</vt:lpstr>
      <vt:lpstr>Refactoring Patterns</vt:lpstr>
      <vt:lpstr>Refactoring Patterns</vt:lpstr>
      <vt:lpstr>Refactoring Patterns (2)</vt:lpstr>
      <vt:lpstr>Refactoring Levels</vt:lpstr>
      <vt:lpstr>Data-Level Refactoring – Bad Example</vt:lpstr>
      <vt:lpstr>Data-Level Refactoring – Good Example</vt:lpstr>
      <vt:lpstr>Statement-Level Refactoring – Bad Example</vt:lpstr>
      <vt:lpstr>Statement-Level Refactoring – Good Example</vt:lpstr>
      <vt:lpstr>Method-Level Refactoring – Bad Example</vt:lpstr>
      <vt:lpstr>Method-Level Refactoring – Good Example</vt:lpstr>
      <vt:lpstr>Class-Level Refactoring – Bad Example</vt:lpstr>
      <vt:lpstr>Class-Level Refactoring – Good Example</vt:lpstr>
      <vt:lpstr>Summary</vt:lpstr>
      <vt:lpstr>Questions?</vt:lpstr>
      <vt:lpstr>License</vt:lpstr>
      <vt:lpstr>Trainings @ Software University (SoftUni)</vt:lpstr>
    </vt:vector>
  </TitlesOfParts>
  <Manager/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Quality Code and Refactoring</dc:title>
  <dc:subject>C# Basics Course</dc:subject>
  <dc:creator>SoftUni</dc:creator>
  <cp:keywords>quality code; programming; course; SoftUni; Software University</cp:keywords>
  <dc:description>© SoftUni – https://softuni.org
© Software University – https://softuni.bg
Copyrighted document. Unauthorized copy, reproduction or use is not permitted.</dc:description>
  <cp:lastModifiedBy>EVELINA-PC</cp:lastModifiedBy>
  <cp:revision>295</cp:revision>
  <dcterms:created xsi:type="dcterms:W3CDTF">2020-05-22T09:36:57Z</dcterms:created>
  <dcterms:modified xsi:type="dcterms:W3CDTF">2022-09-16T13:39:11Z</dcterms:modified>
  <cp:category>programming; quality code; software engineering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